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0"/>
  </p:notesMasterIdLst>
  <p:sldIdLst>
    <p:sldId id="280" r:id="rId5"/>
    <p:sldId id="281" r:id="rId6"/>
    <p:sldId id="282" r:id="rId7"/>
    <p:sldId id="283" r:id="rId8"/>
    <p:sldId id="284" r:id="rId9"/>
    <p:sldId id="294" r:id="rId10"/>
    <p:sldId id="290" r:id="rId11"/>
    <p:sldId id="291" r:id="rId12"/>
    <p:sldId id="285" r:id="rId13"/>
    <p:sldId id="289" r:id="rId14"/>
    <p:sldId id="286" r:id="rId15"/>
    <p:sldId id="287" r:id="rId16"/>
    <p:sldId id="288" r:id="rId17"/>
    <p:sldId id="293" r:id="rId18"/>
    <p:sldId id="29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0" autoAdjust="0"/>
    <p:restoredTop sz="94613" autoAdjust="0"/>
  </p:normalViewPr>
  <p:slideViewPr>
    <p:cSldViewPr snapToGrid="0">
      <p:cViewPr varScale="1">
        <p:scale>
          <a:sx n="124" d="100"/>
          <a:sy n="124" d="100"/>
        </p:scale>
        <p:origin x="1808" y="16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160" d="100"/>
          <a:sy n="160" d="100"/>
        </p:scale>
        <p:origin x="299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E754A2A0-41CE-428B-9DDC-DCD1FD12D16A}">
      <dgm:prSet/>
      <dgm:spPr/>
      <dgm:t>
        <a:bodyPr/>
        <a:lstStyle/>
        <a:p>
          <a:pPr>
            <a:lnSpc>
              <a:spcPct val="100000"/>
            </a:lnSpc>
            <a:defRPr b="1"/>
          </a:pPr>
          <a:r>
            <a:rPr lang="en-US" dirty="0"/>
            <a:t>Individual Numbers</a:t>
          </a:r>
        </a:p>
      </dgm:t>
    </dgm:pt>
    <dgm:pt modelId="{BE164097-A5AA-4EA1-9E64-D7FCD4DD2A4E}" type="parTrans" cxnId="{507A74C7-FEAF-4A4C-9250-0613CBC2F127}">
      <dgm:prSet/>
      <dgm:spPr/>
      <dgm:t>
        <a:bodyPr/>
        <a:lstStyle/>
        <a:p>
          <a:endParaRPr lang="en-US"/>
        </a:p>
      </dgm:t>
    </dgm:pt>
    <dgm:pt modelId="{02D8D4EF-9694-45C7-AF26-E20371B3C352}" type="sibTrans" cxnId="{507A74C7-FEAF-4A4C-9250-0613CBC2F127}">
      <dgm:prSet/>
      <dgm:spPr/>
      <dgm:t>
        <a:bodyPr/>
        <a:lstStyle/>
        <a:p>
          <a:endParaRPr lang="en-US"/>
        </a:p>
      </dgm:t>
    </dgm:pt>
    <dgm:pt modelId="{C2F66EED-74C3-4F36-A1D4-8AFCBB009938}">
      <dgm:prSet/>
      <dgm:spPr/>
      <dgm:t>
        <a:bodyPr/>
        <a:lstStyle/>
        <a:p>
          <a:pPr>
            <a:lnSpc>
              <a:spcPct val="100000"/>
            </a:lnSpc>
          </a:pPr>
          <a:r>
            <a:rPr lang="en-US" dirty="0"/>
            <a:t>Cultural</a:t>
          </a:r>
        </a:p>
        <a:p>
          <a:pPr>
            <a:lnSpc>
              <a:spcPct val="100000"/>
            </a:lnSpc>
          </a:pPr>
          <a:r>
            <a:rPr lang="en-US" dirty="0"/>
            <a:t>Associations</a:t>
          </a:r>
        </a:p>
        <a:p>
          <a:pPr>
            <a:lnSpc>
              <a:spcPct val="100000"/>
            </a:lnSpc>
          </a:pPr>
          <a:r>
            <a:rPr lang="en-US" dirty="0"/>
            <a:t>with Numbers</a:t>
          </a:r>
        </a:p>
      </dgm:t>
    </dgm:pt>
    <dgm:pt modelId="{5CF5C62A-BD1A-4922-92B6-33ECA44C1F76}" type="parTrans" cxnId="{7A243DB8-C0B8-4718-B558-CE939B8FF03E}">
      <dgm:prSet/>
      <dgm:spPr/>
      <dgm:t>
        <a:bodyPr/>
        <a:lstStyle/>
        <a:p>
          <a:endParaRPr lang="en-US"/>
        </a:p>
      </dgm:t>
    </dgm:pt>
    <dgm:pt modelId="{F9BAA161-AAEC-4A41-B4D9-A27EAD80526E}" type="sibTrans" cxnId="{7A243DB8-C0B8-4718-B558-CE939B8FF03E}">
      <dgm:prSet/>
      <dgm:spPr/>
      <dgm:t>
        <a:bodyPr/>
        <a:lstStyle/>
        <a:p>
          <a:endParaRPr lang="en-US"/>
        </a:p>
      </dgm:t>
    </dgm:pt>
    <dgm:pt modelId="{DCCE571A-4D30-4294-ABAF-6885F619D2D9}">
      <dgm:prSet/>
      <dgm:spPr/>
      <dgm:t>
        <a:bodyPr/>
        <a:lstStyle/>
        <a:p>
          <a:pPr>
            <a:lnSpc>
              <a:spcPct val="100000"/>
            </a:lnSpc>
            <a:defRPr b="1"/>
          </a:pPr>
          <a:r>
            <a:rPr lang="en-US" dirty="0"/>
            <a:t>Significant Dates</a:t>
          </a:r>
        </a:p>
      </dgm:t>
    </dgm:pt>
    <dgm:pt modelId="{3AD83C96-5A95-4337-BF2D-97454AF7F108}" type="parTrans" cxnId="{E70347E4-4461-4B80-8927-4CA0AEBFAAF8}">
      <dgm:prSet/>
      <dgm:spPr/>
      <dgm:t>
        <a:bodyPr/>
        <a:lstStyle/>
        <a:p>
          <a:endParaRPr lang="en-US"/>
        </a:p>
      </dgm:t>
    </dgm:pt>
    <dgm:pt modelId="{2C1DF6EC-6090-4926-A556-3D2417B7F2AA}" type="sibTrans" cxnId="{E70347E4-4461-4B80-8927-4CA0AEBFAAF8}">
      <dgm:prSet/>
      <dgm:spPr/>
      <dgm:t>
        <a:bodyPr/>
        <a:lstStyle/>
        <a:p>
          <a:endParaRPr lang="en-US"/>
        </a:p>
      </dgm:t>
    </dgm:pt>
    <dgm:pt modelId="{B4C55E9F-B5C0-4AD1-919B-D2D83AC9CD40}">
      <dgm:prSet/>
      <dgm:spPr/>
      <dgm:t>
        <a:bodyPr/>
        <a:lstStyle/>
        <a:p>
          <a:pPr>
            <a:lnSpc>
              <a:spcPct val="100000"/>
            </a:lnSpc>
          </a:pPr>
          <a:r>
            <a:rPr lang="en-US" dirty="0"/>
            <a:t>History</a:t>
          </a:r>
        </a:p>
      </dgm:t>
    </dgm:pt>
    <dgm:pt modelId="{D1B05DEA-DFE0-4560-B75F-1C2BCB67A7C6}" type="parTrans" cxnId="{B2BEE9D2-644C-400C-8E33-2C4491C5B104}">
      <dgm:prSet/>
      <dgm:spPr/>
      <dgm:t>
        <a:bodyPr/>
        <a:lstStyle/>
        <a:p>
          <a:endParaRPr lang="en-US"/>
        </a:p>
      </dgm:t>
    </dgm:pt>
    <dgm:pt modelId="{A6301E27-5ACC-4907-A7C8-B41877235C87}" type="sibTrans" cxnId="{B2BEE9D2-644C-400C-8E33-2C4491C5B104}">
      <dgm:prSet/>
      <dgm:spPr/>
      <dgm:t>
        <a:bodyPr/>
        <a:lstStyle/>
        <a:p>
          <a:endParaRPr lang="en-US"/>
        </a:p>
      </dgm:t>
    </dgm:pt>
    <dgm:pt modelId="{1C1B28B7-2609-4BAA-AAAB-5801EDFD334C}">
      <dgm:prSet/>
      <dgm:spPr/>
      <dgm:t>
        <a:bodyPr/>
        <a:lstStyle/>
        <a:p>
          <a:pPr>
            <a:lnSpc>
              <a:spcPct val="100000"/>
            </a:lnSpc>
            <a:defRPr b="1"/>
          </a:pPr>
          <a:r>
            <a:rPr lang="en-US" dirty="0"/>
            <a:t>Other Expressions</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r>
            <a:rPr lang="en-US" dirty="0"/>
            <a:t>Idioms</a:t>
          </a:r>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6BF509EE-1E1E-4BF7-84F4-158CD8D2DC09}">
      <dgm:prSet/>
      <dgm:spPr/>
      <dgm:t>
        <a:bodyPr/>
        <a:lstStyle/>
        <a:p>
          <a:pPr>
            <a:lnSpc>
              <a:spcPct val="100000"/>
            </a:lnSpc>
          </a:pPr>
          <a:r>
            <a:rPr lang="en-US" dirty="0"/>
            <a:t>Fiction</a:t>
          </a:r>
        </a:p>
      </dgm:t>
    </dgm:pt>
    <dgm:pt modelId="{A66C651E-305C-49C9-A282-1069A4617E85}" type="parTrans" cxnId="{E40A96C6-DC5F-42A1-9307-3B282B7BE6C8}">
      <dgm:prSet/>
      <dgm:spPr/>
      <dgm:t>
        <a:bodyPr/>
        <a:lstStyle/>
        <a:p>
          <a:endParaRPr lang="en-US"/>
        </a:p>
      </dgm:t>
    </dgm:pt>
    <dgm:pt modelId="{20224668-7462-4C4B-BD92-AE4512D3930F}" type="sibTrans" cxnId="{E40A96C6-DC5F-42A1-9307-3B282B7BE6C8}">
      <dgm:prSet/>
      <dgm:spPr/>
      <dgm:t>
        <a:bodyPr/>
        <a:lstStyle/>
        <a:p>
          <a:endParaRPr lang="en-US"/>
        </a:p>
      </dgm:t>
    </dgm:pt>
    <dgm:pt modelId="{80308036-41FA-49DF-BC56-8BE1223C877B}">
      <dgm:prSet/>
      <dgm:spPr/>
      <dgm:t>
        <a:bodyPr/>
        <a:lstStyle/>
        <a:p>
          <a:pPr>
            <a:lnSpc>
              <a:spcPct val="100000"/>
            </a:lnSpc>
          </a:pPr>
          <a:r>
            <a:rPr lang="en-US" dirty="0"/>
            <a:t>Popular Culture</a:t>
          </a:r>
        </a:p>
      </dgm:t>
    </dgm:pt>
    <dgm:pt modelId="{CB4C8DF6-8671-4F14-9BD6-68E721D7CBE8}" type="parTrans" cxnId="{D1B32484-28F0-428A-9520-8334A2F3F0B1}">
      <dgm:prSet/>
      <dgm:spPr/>
      <dgm:t>
        <a:bodyPr/>
        <a:lstStyle/>
        <a:p>
          <a:endParaRPr lang="en-US"/>
        </a:p>
      </dgm:t>
    </dgm:pt>
    <dgm:pt modelId="{1F052CFC-B532-468F-8AAE-C7C381ADE52A}" type="sibTrans" cxnId="{D1B32484-28F0-428A-9520-8334A2F3F0B1}">
      <dgm:prSet/>
      <dgm:spPr/>
      <dgm:t>
        <a:bodyPr/>
        <a:lstStyle/>
        <a:p>
          <a:endParaRPr lang="en-US"/>
        </a:p>
      </dgm:t>
    </dgm:pt>
    <dgm:pt modelId="{C1BC2591-8C91-4D2E-838F-26D0C0073985}">
      <dgm:prSet/>
      <dgm:spPr/>
      <dgm:t>
        <a:bodyPr/>
        <a:lstStyle/>
        <a:p>
          <a:pPr>
            <a:lnSpc>
              <a:spcPct val="100000"/>
            </a:lnSpc>
          </a:pPr>
          <a:r>
            <a:rPr lang="en-US" dirty="0"/>
            <a:t>Sayings</a:t>
          </a:r>
        </a:p>
      </dgm:t>
    </dgm:pt>
    <dgm:pt modelId="{7DCA0393-C91B-458E-9602-70CA0004F5AA}" type="parTrans" cxnId="{D20E76FA-21CC-446B-8735-8A5FCDFC9E0E}">
      <dgm:prSet/>
      <dgm:spPr/>
      <dgm:t>
        <a:bodyPr/>
        <a:lstStyle/>
        <a:p>
          <a:endParaRPr lang="en-US"/>
        </a:p>
      </dgm:t>
    </dgm:pt>
    <dgm:pt modelId="{472A1DB7-924E-4E35-8E55-E1EE1C624B51}" type="sibTrans" cxnId="{D20E76FA-21CC-446B-8735-8A5FCDFC9E0E}">
      <dgm:prSet/>
      <dgm:spPr/>
      <dgm:t>
        <a:bodyPr/>
        <a:lstStyle/>
        <a:p>
          <a:endParaRPr lang="en-US"/>
        </a:p>
      </dgm:t>
    </dgm:pt>
    <dgm:pt modelId="{F74BC01B-5E1E-4ADD-9515-00356B79D176}">
      <dgm:prSet/>
      <dgm:spPr/>
      <dgm:t>
        <a:bodyPr/>
        <a:lstStyle/>
        <a:p>
          <a:pPr>
            <a:lnSpc>
              <a:spcPct val="100000"/>
            </a:lnSpc>
          </a:pPr>
          <a:r>
            <a:rPr lang="en-US" dirty="0"/>
            <a:t>Ideas</a:t>
          </a:r>
        </a:p>
      </dgm:t>
    </dgm:pt>
    <dgm:pt modelId="{E80B95A6-581A-4BC4-B523-74C273FD8287}" type="parTrans" cxnId="{8778ABD9-C262-4DF9-8C1E-BF1D063BB5C9}">
      <dgm:prSet/>
      <dgm:spPr/>
      <dgm:t>
        <a:bodyPr/>
        <a:lstStyle/>
        <a:p>
          <a:endParaRPr lang="en-US"/>
        </a:p>
      </dgm:t>
    </dgm:pt>
    <dgm:pt modelId="{FD8ABA08-9D28-4DE1-846B-EF07372F5BF8}" type="sibTrans" cxnId="{8778ABD9-C262-4DF9-8C1E-BF1D063BB5C9}">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DA6F9F3-4A7F-42F9-8B77-7BD552F03105}" type="pres">
      <dgm:prSet presAssocID="{E754A2A0-41CE-428B-9DDC-DCD1FD12D16A}" presName="compNode" presStyleCnt="0"/>
      <dgm:spPr/>
    </dgm:pt>
    <dgm:pt modelId="{AF72813A-2810-4A52-BE92-611D54918694}" type="pres">
      <dgm:prSet presAssocID="{E754A2A0-41CE-428B-9DDC-DCD1FD12D16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0FF9AC2C-F836-43CA-8259-A20F609F4C83}" type="pres">
      <dgm:prSet presAssocID="{E754A2A0-41CE-428B-9DDC-DCD1FD12D16A}" presName="iconSpace" presStyleCnt="0"/>
      <dgm:spPr/>
    </dgm:pt>
    <dgm:pt modelId="{DF27DA54-DCB6-45F4-890E-F7DCC5A4BE12}" type="pres">
      <dgm:prSet presAssocID="{E754A2A0-41CE-428B-9DDC-DCD1FD12D16A}" presName="parTx" presStyleLbl="revTx" presStyleIdx="0" presStyleCnt="6">
        <dgm:presLayoutVars>
          <dgm:chMax val="0"/>
          <dgm:chPref val="0"/>
        </dgm:presLayoutVars>
      </dgm:prSet>
      <dgm:spPr/>
    </dgm:pt>
    <dgm:pt modelId="{E3A03C26-8C60-4D73-A4C2-0678A1DD3B31}" type="pres">
      <dgm:prSet presAssocID="{E754A2A0-41CE-428B-9DDC-DCD1FD12D16A}" presName="txSpace" presStyleCnt="0"/>
      <dgm:spPr/>
    </dgm:pt>
    <dgm:pt modelId="{DD091D0A-5A25-4241-91F3-18D32B0BDD4F}" type="pres">
      <dgm:prSet presAssocID="{E754A2A0-41CE-428B-9DDC-DCD1FD12D16A}" presName="desTx" presStyleLbl="revTx" presStyleIdx="1" presStyleCnt="6">
        <dgm:presLayoutVars/>
      </dgm:prSet>
      <dgm:spPr/>
    </dgm:pt>
    <dgm:pt modelId="{2564C0D4-4875-421D-81DB-70BF6751BBA7}" type="pres">
      <dgm:prSet presAssocID="{02D8D4EF-9694-45C7-AF26-E20371B3C352}" presName="sibTrans" presStyleCnt="0"/>
      <dgm:spPr/>
    </dgm:pt>
    <dgm:pt modelId="{3076B9F9-EC92-4653-AC03-C71FD5E9A400}" type="pres">
      <dgm:prSet presAssocID="{DCCE571A-4D30-4294-ABAF-6885F619D2D9}" presName="compNode" presStyleCnt="0"/>
      <dgm:spPr/>
    </dgm:pt>
    <dgm:pt modelId="{210823F6-AC1A-46E3-9D99-A319DF497539}" type="pres">
      <dgm:prSet presAssocID="{DCCE571A-4D30-4294-ABAF-6885F619D2D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2F262968-0DF4-4BB1-BD25-0ED2829FA45D}" type="pres">
      <dgm:prSet presAssocID="{DCCE571A-4D30-4294-ABAF-6885F619D2D9}" presName="iconSpace" presStyleCnt="0"/>
      <dgm:spPr/>
    </dgm:pt>
    <dgm:pt modelId="{3C1752BD-6530-4141-80E9-9A0923780DCB}" type="pres">
      <dgm:prSet presAssocID="{DCCE571A-4D30-4294-ABAF-6885F619D2D9}" presName="parTx" presStyleLbl="revTx" presStyleIdx="2" presStyleCnt="6">
        <dgm:presLayoutVars>
          <dgm:chMax val="0"/>
          <dgm:chPref val="0"/>
        </dgm:presLayoutVars>
      </dgm:prSet>
      <dgm:spPr/>
    </dgm:pt>
    <dgm:pt modelId="{C393D316-1AB7-4A24-B8A5-3485F2713F88}" type="pres">
      <dgm:prSet presAssocID="{DCCE571A-4D30-4294-ABAF-6885F619D2D9}" presName="txSpace" presStyleCnt="0"/>
      <dgm:spPr/>
    </dgm:pt>
    <dgm:pt modelId="{7CD40649-A74C-4AD8-B9D0-2573A1955C91}" type="pres">
      <dgm:prSet presAssocID="{DCCE571A-4D30-4294-ABAF-6885F619D2D9}" presName="desTx" presStyleLbl="revTx" presStyleIdx="3" presStyleCnt="6">
        <dgm:presLayoutVars/>
      </dgm:prSet>
      <dgm:spPr/>
    </dgm:pt>
    <dgm:pt modelId="{9A7327AD-D2A8-4CB1-B3E0-7543B1D84369}" type="pres">
      <dgm:prSet presAssocID="{2C1DF6EC-6090-4926-A556-3D2417B7F2AA}" presName="sibTrans" presStyleCnt="0"/>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4" presStyleCnt="6">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5" presStyleCnt="6">
        <dgm:presLayoutVars/>
      </dgm:prSet>
      <dgm:spPr/>
    </dgm:pt>
  </dgm:ptLst>
  <dgm:cxnLst>
    <dgm:cxn modelId="{079E1015-BF7E-499A-99C0-BA5607789253}" type="presOf" srcId="{E754A2A0-41CE-428B-9DDC-DCD1FD12D16A}" destId="{DF27DA54-DCB6-45F4-890E-F7DCC5A4BE12}" srcOrd="0" destOrd="0" presId="urn:microsoft.com/office/officeart/2018/5/layout/CenteredIconLabelDescriptionList"/>
    <dgm:cxn modelId="{6D4CB933-1DF3-4BC1-A454-546CC5034B5C}" type="presOf" srcId="{C1BC2591-8C91-4D2E-838F-26D0C0073985}" destId="{6418EBED-F111-425B-8EE2-06B8B2297A68}" srcOrd="0" destOrd="1" presId="urn:microsoft.com/office/officeart/2018/5/layout/CenteredIconLabelDescriptionList"/>
    <dgm:cxn modelId="{05037335-2E5B-48BE-86A9-5372B1A16299}" srcId="{E817CCF5-DA3F-4E5F-BE7C-D8111B2BFEBA}" destId="{1C1B28B7-2609-4BAA-AAAB-5801EDFD334C}" srcOrd="2" destOrd="0" parTransId="{2BF5F791-D223-44A4-B231-6C3F4B786D08}" sibTransId="{A432C086-9156-4D32-A06E-6E237CC66D92}"/>
    <dgm:cxn modelId="{1CCE1B3A-0A40-44CD-A839-C37BCA6E0D94}" type="presOf" srcId="{B4C55E9F-B5C0-4AD1-919B-D2D83AC9CD40}" destId="{7CD40649-A74C-4AD8-B9D0-2573A1955C91}" srcOrd="0" destOrd="0" presId="urn:microsoft.com/office/officeart/2018/5/layout/CenteredIconLabelDescriptionList"/>
    <dgm:cxn modelId="{C5FF5745-4781-44B9-BC29-74DCE41C1172}" type="presOf" srcId="{DCCE571A-4D30-4294-ABAF-6885F619D2D9}" destId="{3C1752BD-6530-4141-80E9-9A0923780DCB}" srcOrd="0" destOrd="0" presId="urn:microsoft.com/office/officeart/2018/5/layout/CenteredIconLabelDescriptionList"/>
    <dgm:cxn modelId="{6F7E1B4A-66A4-466F-97C5-ED0892509BF2}" type="presOf" srcId="{28C188E4-A3B1-47AF-802E-B2DED21921BA}" destId="{6418EBED-F111-425B-8EE2-06B8B2297A68}" srcOrd="0" destOrd="0" presId="urn:microsoft.com/office/officeart/2018/5/layout/CenteredIconLabelDescriptionList"/>
    <dgm:cxn modelId="{E3ED426D-0ED9-435E-9A9A-1B437DA49D3E}" type="presOf" srcId="{80308036-41FA-49DF-BC56-8BE1223C877B}" destId="{7CD40649-A74C-4AD8-B9D0-2573A1955C91}" srcOrd="0" destOrd="2"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9C9F8283-EF4B-46ED-B123-7152942A1C38}" type="presOf" srcId="{F74BC01B-5E1E-4ADD-9515-00356B79D176}" destId="{6418EBED-F111-425B-8EE2-06B8B2297A68}" srcOrd="0" destOrd="2" presId="urn:microsoft.com/office/officeart/2018/5/layout/CenteredIconLabelDescriptionList"/>
    <dgm:cxn modelId="{D1B32484-28F0-428A-9520-8334A2F3F0B1}" srcId="{DCCE571A-4D30-4294-ABAF-6885F619D2D9}" destId="{80308036-41FA-49DF-BC56-8BE1223C877B}" srcOrd="2" destOrd="0" parTransId="{CB4C8DF6-8671-4F14-9BD6-68E721D7CBE8}" sibTransId="{1F052CFC-B532-468F-8AAE-C7C381ADE52A}"/>
    <dgm:cxn modelId="{4D6131AC-1805-4438-A39D-4F587C933D11}" type="presOf" srcId="{E817CCF5-DA3F-4E5F-BE7C-D8111B2BFEBA}" destId="{071926C8-9E08-4BE0-A1E4-133B16FF713E}" srcOrd="0" destOrd="0" presId="urn:microsoft.com/office/officeart/2018/5/layout/CenteredIconLabelDescriptionList"/>
    <dgm:cxn modelId="{7A243DB8-C0B8-4718-B558-CE939B8FF03E}" srcId="{E754A2A0-41CE-428B-9DDC-DCD1FD12D16A}" destId="{C2F66EED-74C3-4F36-A1D4-8AFCBB009938}" srcOrd="0" destOrd="0" parTransId="{5CF5C62A-BD1A-4922-92B6-33ECA44C1F76}" sibTransId="{F9BAA161-AAEC-4A41-B4D9-A27EAD80526E}"/>
    <dgm:cxn modelId="{E40A96C6-DC5F-42A1-9307-3B282B7BE6C8}" srcId="{DCCE571A-4D30-4294-ABAF-6885F619D2D9}" destId="{6BF509EE-1E1E-4BF7-84F4-158CD8D2DC09}" srcOrd="1" destOrd="0" parTransId="{A66C651E-305C-49C9-A282-1069A4617E85}" sibTransId="{20224668-7462-4C4B-BD92-AE4512D3930F}"/>
    <dgm:cxn modelId="{507A74C7-FEAF-4A4C-9250-0613CBC2F127}" srcId="{E817CCF5-DA3F-4E5F-BE7C-D8111B2BFEBA}" destId="{E754A2A0-41CE-428B-9DDC-DCD1FD12D16A}" srcOrd="0" destOrd="0" parTransId="{BE164097-A5AA-4EA1-9E64-D7FCD4DD2A4E}" sibTransId="{02D8D4EF-9694-45C7-AF26-E20371B3C352}"/>
    <dgm:cxn modelId="{B51342D1-507F-4538-B2E7-CC8612277523}" type="presOf" srcId="{1C1B28B7-2609-4BAA-AAAB-5801EDFD334C}" destId="{C4D97C04-1692-4931-9A64-809D862C1739}" srcOrd="0" destOrd="0" presId="urn:microsoft.com/office/officeart/2018/5/layout/CenteredIconLabelDescriptionList"/>
    <dgm:cxn modelId="{B2BEE9D2-644C-400C-8E33-2C4491C5B104}" srcId="{DCCE571A-4D30-4294-ABAF-6885F619D2D9}" destId="{B4C55E9F-B5C0-4AD1-919B-D2D83AC9CD40}" srcOrd="0" destOrd="0" parTransId="{D1B05DEA-DFE0-4560-B75F-1C2BCB67A7C6}" sibTransId="{A6301E27-5ACC-4907-A7C8-B41877235C87}"/>
    <dgm:cxn modelId="{8778ABD9-C262-4DF9-8C1E-BF1D063BB5C9}" srcId="{1C1B28B7-2609-4BAA-AAAB-5801EDFD334C}" destId="{F74BC01B-5E1E-4ADD-9515-00356B79D176}" srcOrd="2" destOrd="0" parTransId="{E80B95A6-581A-4BC4-B523-74C273FD8287}" sibTransId="{FD8ABA08-9D28-4DE1-846B-EF07372F5BF8}"/>
    <dgm:cxn modelId="{E70347E4-4461-4B80-8927-4CA0AEBFAAF8}" srcId="{E817CCF5-DA3F-4E5F-BE7C-D8111B2BFEBA}" destId="{DCCE571A-4D30-4294-ABAF-6885F619D2D9}" srcOrd="1" destOrd="0" parTransId="{3AD83C96-5A95-4337-BF2D-97454AF7F108}" sibTransId="{2C1DF6EC-6090-4926-A556-3D2417B7F2AA}"/>
    <dgm:cxn modelId="{3DA7E7F0-5057-42E1-BFDF-4C763F4C13E6}" type="presOf" srcId="{6BF509EE-1E1E-4BF7-84F4-158CD8D2DC09}" destId="{7CD40649-A74C-4AD8-B9D0-2573A1955C91}" srcOrd="0" destOrd="1" presId="urn:microsoft.com/office/officeart/2018/5/layout/CenteredIconLabelDescriptionList"/>
    <dgm:cxn modelId="{55A931F7-B2A3-4173-A574-A80CB726BAE2}" type="presOf" srcId="{C2F66EED-74C3-4F36-A1D4-8AFCBB009938}" destId="{DD091D0A-5A25-4241-91F3-18D32B0BDD4F}" srcOrd="0" destOrd="0" presId="urn:microsoft.com/office/officeart/2018/5/layout/CenteredIconLabelDescriptionList"/>
    <dgm:cxn modelId="{D20E76FA-21CC-446B-8735-8A5FCDFC9E0E}" srcId="{1C1B28B7-2609-4BAA-AAAB-5801EDFD334C}" destId="{C1BC2591-8C91-4D2E-838F-26D0C0073985}" srcOrd="1" destOrd="0" parTransId="{7DCA0393-C91B-458E-9602-70CA0004F5AA}" sibTransId="{472A1DB7-924E-4E35-8E55-E1EE1C624B51}"/>
    <dgm:cxn modelId="{87DD2528-CB43-4F2F-AD70-34B2C76F4974}" type="presParOf" srcId="{071926C8-9E08-4BE0-A1E4-133B16FF713E}" destId="{1DA6F9F3-4A7F-42F9-8B77-7BD552F03105}" srcOrd="0" destOrd="0" presId="urn:microsoft.com/office/officeart/2018/5/layout/CenteredIconLabelDescriptionList"/>
    <dgm:cxn modelId="{C7D85599-D34F-41B3-ACEB-0C058EB1F61E}" type="presParOf" srcId="{1DA6F9F3-4A7F-42F9-8B77-7BD552F03105}" destId="{AF72813A-2810-4A52-BE92-611D54918694}" srcOrd="0" destOrd="0" presId="urn:microsoft.com/office/officeart/2018/5/layout/CenteredIconLabelDescriptionList"/>
    <dgm:cxn modelId="{C48669E0-1E6E-4350-9DF8-08B6FB55FE83}" type="presParOf" srcId="{1DA6F9F3-4A7F-42F9-8B77-7BD552F03105}" destId="{0FF9AC2C-F836-43CA-8259-A20F609F4C83}" srcOrd="1" destOrd="0" presId="urn:microsoft.com/office/officeart/2018/5/layout/CenteredIconLabelDescriptionList"/>
    <dgm:cxn modelId="{99FB1C93-FBB0-428C-B3D1-D2EC3308D436}" type="presParOf" srcId="{1DA6F9F3-4A7F-42F9-8B77-7BD552F03105}" destId="{DF27DA54-DCB6-45F4-890E-F7DCC5A4BE12}" srcOrd="2" destOrd="0" presId="urn:microsoft.com/office/officeart/2018/5/layout/CenteredIconLabelDescriptionList"/>
    <dgm:cxn modelId="{D2C113FF-430C-42FA-B64E-13ACE978DEE7}" type="presParOf" srcId="{1DA6F9F3-4A7F-42F9-8B77-7BD552F03105}" destId="{E3A03C26-8C60-4D73-A4C2-0678A1DD3B31}" srcOrd="3" destOrd="0" presId="urn:microsoft.com/office/officeart/2018/5/layout/CenteredIconLabelDescriptionList"/>
    <dgm:cxn modelId="{C10D59DD-0D52-4682-AC9F-5873A75B6FEF}" type="presParOf" srcId="{1DA6F9F3-4A7F-42F9-8B77-7BD552F03105}" destId="{DD091D0A-5A25-4241-91F3-18D32B0BDD4F}" srcOrd="4" destOrd="0" presId="urn:microsoft.com/office/officeart/2018/5/layout/CenteredIconLabelDescriptionList"/>
    <dgm:cxn modelId="{0510082E-5DF2-42DD-AE6C-D1E60730D4E3}" type="presParOf" srcId="{071926C8-9E08-4BE0-A1E4-133B16FF713E}" destId="{2564C0D4-4875-421D-81DB-70BF6751BBA7}" srcOrd="1" destOrd="0" presId="urn:microsoft.com/office/officeart/2018/5/layout/CenteredIconLabelDescriptionList"/>
    <dgm:cxn modelId="{E144C32E-E72B-4991-B9EC-93820D68CFB5}" type="presParOf" srcId="{071926C8-9E08-4BE0-A1E4-133B16FF713E}" destId="{3076B9F9-EC92-4653-AC03-C71FD5E9A400}" srcOrd="2" destOrd="0" presId="urn:microsoft.com/office/officeart/2018/5/layout/CenteredIconLabelDescriptionList"/>
    <dgm:cxn modelId="{66AB50A5-3D6E-4CE8-9C00-3540BF3A682A}" type="presParOf" srcId="{3076B9F9-EC92-4653-AC03-C71FD5E9A400}" destId="{210823F6-AC1A-46E3-9D99-A319DF497539}" srcOrd="0" destOrd="0" presId="urn:microsoft.com/office/officeart/2018/5/layout/CenteredIconLabelDescriptionList"/>
    <dgm:cxn modelId="{BB0A9168-4CEF-4C37-AA4F-28A0F96C5AAE}" type="presParOf" srcId="{3076B9F9-EC92-4653-AC03-C71FD5E9A400}" destId="{2F262968-0DF4-4BB1-BD25-0ED2829FA45D}" srcOrd="1" destOrd="0" presId="urn:microsoft.com/office/officeart/2018/5/layout/CenteredIconLabelDescriptionList"/>
    <dgm:cxn modelId="{05D1054F-4CFA-4960-9C76-474461246A75}" type="presParOf" srcId="{3076B9F9-EC92-4653-AC03-C71FD5E9A400}" destId="{3C1752BD-6530-4141-80E9-9A0923780DCB}" srcOrd="2" destOrd="0" presId="urn:microsoft.com/office/officeart/2018/5/layout/CenteredIconLabelDescriptionList"/>
    <dgm:cxn modelId="{021DA957-19C0-48AF-82E6-5EF64E6E4350}" type="presParOf" srcId="{3076B9F9-EC92-4653-AC03-C71FD5E9A400}" destId="{C393D316-1AB7-4A24-B8A5-3485F2713F88}" srcOrd="3" destOrd="0" presId="urn:microsoft.com/office/officeart/2018/5/layout/CenteredIconLabelDescriptionList"/>
    <dgm:cxn modelId="{E4E1ED22-2207-49AD-89BF-A68B1DCF8B24}" type="presParOf" srcId="{3076B9F9-EC92-4653-AC03-C71FD5E9A400}" destId="{7CD40649-A74C-4AD8-B9D0-2573A1955C91}" srcOrd="4" destOrd="0" presId="urn:microsoft.com/office/officeart/2018/5/layout/CenteredIconLabelDescriptionList"/>
    <dgm:cxn modelId="{E12208AE-A278-4C0F-9A95-B2A9F1FA788C}" type="presParOf" srcId="{071926C8-9E08-4BE0-A1E4-133B16FF713E}" destId="{9A7327AD-D2A8-4CB1-B3E0-7543B1D84369}" srcOrd="3" destOrd="0" presId="urn:microsoft.com/office/officeart/2018/5/layout/CenteredIconLabelDescriptionList"/>
    <dgm:cxn modelId="{04AF0028-0607-4319-870D-38F76BAD13CF}" type="presParOf" srcId="{071926C8-9E08-4BE0-A1E4-133B16FF713E}" destId="{13BCBAD6-8F08-4029-90C7-8E8A0D0733DD}" srcOrd="4"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2813A-2810-4A52-BE92-611D54918694}">
      <dsp:nvSpPr>
        <dsp:cNvPr id="0" name=""/>
        <dsp:cNvSpPr/>
      </dsp:nvSpPr>
      <dsp:spPr>
        <a:xfrm>
          <a:off x="1007868" y="510596"/>
          <a:ext cx="1080843" cy="10808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F27DA54-DCB6-45F4-890E-F7DCC5A4BE12}">
      <dsp:nvSpPr>
        <dsp:cNvPr id="0" name=""/>
        <dsp:cNvSpPr/>
      </dsp:nvSpPr>
      <dsp:spPr>
        <a:xfrm>
          <a:off x="4228" y="1707263"/>
          <a:ext cx="3088125" cy="463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defRPr b="1"/>
          </a:pPr>
          <a:r>
            <a:rPr lang="en-US" sz="2600" kern="1200" dirty="0"/>
            <a:t>Individual Numbers</a:t>
          </a:r>
        </a:p>
      </dsp:txBody>
      <dsp:txXfrm>
        <a:off x="4228" y="1707263"/>
        <a:ext cx="3088125" cy="463218"/>
      </dsp:txXfrm>
    </dsp:sp>
    <dsp:sp modelId="{DD091D0A-5A25-4241-91F3-18D32B0BDD4F}">
      <dsp:nvSpPr>
        <dsp:cNvPr id="0" name=""/>
        <dsp:cNvSpPr/>
      </dsp:nvSpPr>
      <dsp:spPr>
        <a:xfrm>
          <a:off x="4228" y="2224353"/>
          <a:ext cx="3088125" cy="979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Cultural</a:t>
          </a:r>
        </a:p>
        <a:p>
          <a:pPr marL="0" lvl="0" indent="0" algn="ctr" defTabSz="755650">
            <a:lnSpc>
              <a:spcPct val="100000"/>
            </a:lnSpc>
            <a:spcBef>
              <a:spcPct val="0"/>
            </a:spcBef>
            <a:spcAft>
              <a:spcPct val="35000"/>
            </a:spcAft>
            <a:buNone/>
          </a:pPr>
          <a:r>
            <a:rPr lang="en-US" sz="1700" kern="1200" dirty="0"/>
            <a:t>Associations</a:t>
          </a:r>
        </a:p>
        <a:p>
          <a:pPr marL="0" lvl="0" indent="0" algn="ctr" defTabSz="755650">
            <a:lnSpc>
              <a:spcPct val="100000"/>
            </a:lnSpc>
            <a:spcBef>
              <a:spcPct val="0"/>
            </a:spcBef>
            <a:spcAft>
              <a:spcPct val="35000"/>
            </a:spcAft>
            <a:buNone/>
          </a:pPr>
          <a:r>
            <a:rPr lang="en-US" sz="1700" kern="1200" dirty="0"/>
            <a:t>with Numbers</a:t>
          </a:r>
        </a:p>
      </dsp:txBody>
      <dsp:txXfrm>
        <a:off x="4228" y="2224353"/>
        <a:ext cx="3088125" cy="979799"/>
      </dsp:txXfrm>
    </dsp:sp>
    <dsp:sp modelId="{210823F6-AC1A-46E3-9D99-A319DF497539}">
      <dsp:nvSpPr>
        <dsp:cNvPr id="0" name=""/>
        <dsp:cNvSpPr/>
      </dsp:nvSpPr>
      <dsp:spPr>
        <a:xfrm>
          <a:off x="4636415" y="510596"/>
          <a:ext cx="1080843" cy="10808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C1752BD-6530-4141-80E9-9A0923780DCB}">
      <dsp:nvSpPr>
        <dsp:cNvPr id="0" name=""/>
        <dsp:cNvSpPr/>
      </dsp:nvSpPr>
      <dsp:spPr>
        <a:xfrm>
          <a:off x="3632774" y="1707263"/>
          <a:ext cx="3088125" cy="463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defRPr b="1"/>
          </a:pPr>
          <a:r>
            <a:rPr lang="en-US" sz="2600" kern="1200" dirty="0"/>
            <a:t>Significant Dates</a:t>
          </a:r>
        </a:p>
      </dsp:txBody>
      <dsp:txXfrm>
        <a:off x="3632774" y="1707263"/>
        <a:ext cx="3088125" cy="463218"/>
      </dsp:txXfrm>
    </dsp:sp>
    <dsp:sp modelId="{7CD40649-A74C-4AD8-B9D0-2573A1955C91}">
      <dsp:nvSpPr>
        <dsp:cNvPr id="0" name=""/>
        <dsp:cNvSpPr/>
      </dsp:nvSpPr>
      <dsp:spPr>
        <a:xfrm>
          <a:off x="3632774" y="2224353"/>
          <a:ext cx="3088125" cy="979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History</a:t>
          </a:r>
        </a:p>
        <a:p>
          <a:pPr marL="0" lvl="0" indent="0" algn="ctr" defTabSz="755650">
            <a:lnSpc>
              <a:spcPct val="100000"/>
            </a:lnSpc>
            <a:spcBef>
              <a:spcPct val="0"/>
            </a:spcBef>
            <a:spcAft>
              <a:spcPct val="35000"/>
            </a:spcAft>
            <a:buNone/>
          </a:pPr>
          <a:r>
            <a:rPr lang="en-US" sz="1700" kern="1200" dirty="0"/>
            <a:t>Fiction</a:t>
          </a:r>
        </a:p>
        <a:p>
          <a:pPr marL="0" lvl="0" indent="0" algn="ctr" defTabSz="755650">
            <a:lnSpc>
              <a:spcPct val="100000"/>
            </a:lnSpc>
            <a:spcBef>
              <a:spcPct val="0"/>
            </a:spcBef>
            <a:spcAft>
              <a:spcPct val="35000"/>
            </a:spcAft>
            <a:buNone/>
          </a:pPr>
          <a:r>
            <a:rPr lang="en-US" sz="1700" kern="1200" dirty="0"/>
            <a:t>Popular Culture</a:t>
          </a:r>
        </a:p>
      </dsp:txBody>
      <dsp:txXfrm>
        <a:off x="3632774" y="2224353"/>
        <a:ext cx="3088125" cy="979799"/>
      </dsp:txXfrm>
    </dsp:sp>
    <dsp:sp modelId="{B0A3ABD2-C471-4A21-8AEF-3843C86919E1}">
      <dsp:nvSpPr>
        <dsp:cNvPr id="0" name=""/>
        <dsp:cNvSpPr/>
      </dsp:nvSpPr>
      <dsp:spPr>
        <a:xfrm>
          <a:off x="8264962" y="510596"/>
          <a:ext cx="1080843" cy="10808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7261321" y="1707263"/>
          <a:ext cx="3088125" cy="463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defRPr b="1"/>
          </a:pPr>
          <a:r>
            <a:rPr lang="en-US" sz="2600" kern="1200" dirty="0"/>
            <a:t>Other Expressions</a:t>
          </a:r>
        </a:p>
      </dsp:txBody>
      <dsp:txXfrm>
        <a:off x="7261321" y="1707263"/>
        <a:ext cx="3088125" cy="463218"/>
      </dsp:txXfrm>
    </dsp:sp>
    <dsp:sp modelId="{6418EBED-F111-425B-8EE2-06B8B2297A68}">
      <dsp:nvSpPr>
        <dsp:cNvPr id="0" name=""/>
        <dsp:cNvSpPr/>
      </dsp:nvSpPr>
      <dsp:spPr>
        <a:xfrm>
          <a:off x="7261321" y="2224353"/>
          <a:ext cx="3088125" cy="979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Idioms</a:t>
          </a:r>
        </a:p>
        <a:p>
          <a:pPr marL="0" lvl="0" indent="0" algn="ctr" defTabSz="755650">
            <a:lnSpc>
              <a:spcPct val="100000"/>
            </a:lnSpc>
            <a:spcBef>
              <a:spcPct val="0"/>
            </a:spcBef>
            <a:spcAft>
              <a:spcPct val="35000"/>
            </a:spcAft>
            <a:buNone/>
          </a:pPr>
          <a:r>
            <a:rPr lang="en-US" sz="1700" kern="1200" dirty="0"/>
            <a:t>Sayings</a:t>
          </a:r>
        </a:p>
        <a:p>
          <a:pPr marL="0" lvl="0" indent="0" algn="ctr" defTabSz="755650">
            <a:lnSpc>
              <a:spcPct val="100000"/>
            </a:lnSpc>
            <a:spcBef>
              <a:spcPct val="0"/>
            </a:spcBef>
            <a:spcAft>
              <a:spcPct val="35000"/>
            </a:spcAft>
            <a:buNone/>
          </a:pPr>
          <a:r>
            <a:rPr lang="en-US" sz="1700" kern="1200" dirty="0"/>
            <a:t>Ideas</a:t>
          </a:r>
        </a:p>
      </dsp:txBody>
      <dsp:txXfrm>
        <a:off x="7261321" y="2224353"/>
        <a:ext cx="3088125" cy="979799"/>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2BCE87-0E66-5345-A8E7-2BD4AF272188}" type="datetimeFigureOut">
              <a:rPr lang="en-US" smtClean="0"/>
              <a:t>4/16/21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2EF2E8-E297-4D4E-9891-A8099B380F77}" type="slidenum">
              <a:rPr lang="en-US" smtClean="0"/>
              <a:t>‹#›</a:t>
            </a:fld>
            <a:endParaRPr lang="en-US"/>
          </a:p>
        </p:txBody>
      </p:sp>
    </p:spTree>
    <p:extLst>
      <p:ext uri="{BB962C8B-B14F-4D97-AF65-F5344CB8AC3E}">
        <p14:creationId xmlns:p14="http://schemas.microsoft.com/office/powerpoint/2010/main" val="4292879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2EF2E8-E297-4D4E-9891-A8099B380F77}" type="slidenum">
              <a:rPr lang="en-US" smtClean="0"/>
              <a:t>7</a:t>
            </a:fld>
            <a:endParaRPr lang="en-US"/>
          </a:p>
        </p:txBody>
      </p:sp>
    </p:spTree>
    <p:extLst>
      <p:ext uri="{BB962C8B-B14F-4D97-AF65-F5344CB8AC3E}">
        <p14:creationId xmlns:p14="http://schemas.microsoft.com/office/powerpoint/2010/main" val="3418117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2EF2E8-E297-4D4E-9891-A8099B380F77}" type="slidenum">
              <a:rPr lang="en-US" smtClean="0"/>
              <a:t>8</a:t>
            </a:fld>
            <a:endParaRPr lang="en-US"/>
          </a:p>
        </p:txBody>
      </p:sp>
    </p:spTree>
    <p:extLst>
      <p:ext uri="{BB962C8B-B14F-4D97-AF65-F5344CB8AC3E}">
        <p14:creationId xmlns:p14="http://schemas.microsoft.com/office/powerpoint/2010/main" val="3524300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2EF2E8-E297-4D4E-9891-A8099B380F77}" type="slidenum">
              <a:rPr lang="en-US" smtClean="0"/>
              <a:t>9</a:t>
            </a:fld>
            <a:endParaRPr lang="en-US"/>
          </a:p>
        </p:txBody>
      </p:sp>
    </p:spTree>
    <p:extLst>
      <p:ext uri="{BB962C8B-B14F-4D97-AF65-F5344CB8AC3E}">
        <p14:creationId xmlns:p14="http://schemas.microsoft.com/office/powerpoint/2010/main" val="1755233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2EF2E8-E297-4D4E-9891-A8099B380F77}" type="slidenum">
              <a:rPr lang="en-US" smtClean="0"/>
              <a:t>10</a:t>
            </a:fld>
            <a:endParaRPr lang="en-US"/>
          </a:p>
        </p:txBody>
      </p:sp>
    </p:spTree>
    <p:extLst>
      <p:ext uri="{BB962C8B-B14F-4D97-AF65-F5344CB8AC3E}">
        <p14:creationId xmlns:p14="http://schemas.microsoft.com/office/powerpoint/2010/main" val="1606290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2EF2E8-E297-4D4E-9891-A8099B380F77}" type="slidenum">
              <a:rPr lang="en-US" smtClean="0"/>
              <a:t>11</a:t>
            </a:fld>
            <a:endParaRPr lang="en-US"/>
          </a:p>
        </p:txBody>
      </p:sp>
    </p:spTree>
    <p:extLst>
      <p:ext uri="{BB962C8B-B14F-4D97-AF65-F5344CB8AC3E}">
        <p14:creationId xmlns:p14="http://schemas.microsoft.com/office/powerpoint/2010/main" val="2571097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2EF2E8-E297-4D4E-9891-A8099B380F77}" type="slidenum">
              <a:rPr lang="en-US" smtClean="0"/>
              <a:t>12</a:t>
            </a:fld>
            <a:endParaRPr lang="en-US"/>
          </a:p>
        </p:txBody>
      </p:sp>
    </p:spTree>
    <p:extLst>
      <p:ext uri="{BB962C8B-B14F-4D97-AF65-F5344CB8AC3E}">
        <p14:creationId xmlns:p14="http://schemas.microsoft.com/office/powerpoint/2010/main" val="4274251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2EF2E8-E297-4D4E-9891-A8099B380F77}" type="slidenum">
              <a:rPr lang="en-US" smtClean="0"/>
              <a:t>13</a:t>
            </a:fld>
            <a:endParaRPr lang="en-US"/>
          </a:p>
        </p:txBody>
      </p:sp>
    </p:spTree>
    <p:extLst>
      <p:ext uri="{BB962C8B-B14F-4D97-AF65-F5344CB8AC3E}">
        <p14:creationId xmlns:p14="http://schemas.microsoft.com/office/powerpoint/2010/main" val="2382657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2EF2E8-E297-4D4E-9891-A8099B380F77}" type="slidenum">
              <a:rPr lang="en-US" smtClean="0"/>
              <a:t>14</a:t>
            </a:fld>
            <a:endParaRPr lang="en-US"/>
          </a:p>
        </p:txBody>
      </p:sp>
    </p:spTree>
    <p:extLst>
      <p:ext uri="{BB962C8B-B14F-4D97-AF65-F5344CB8AC3E}">
        <p14:creationId xmlns:p14="http://schemas.microsoft.com/office/powerpoint/2010/main" val="787543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4/16/21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0298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4/16/21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1980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4/16/21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68192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4/16/21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52098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4/16/21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6324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4/16/21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9758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4/16/21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254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4/16/21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6277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4/16/21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6420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4/16/21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5774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4/16/21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2031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4/16/21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34334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4/16/21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51585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4/16/21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58149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4/16/21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251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4/16/21</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0127440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Trichotomy_(philosoph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knowyourmeme.com/memes/its-over-900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usingenglish.com/reference/idioms/cat/34.html" TargetMode="External"/><Relationship Id="rId2" Type="http://schemas.openxmlformats.org/officeDocument/2006/relationships/hyperlink" Target="https://www.learn-english-today.com/idioms/idiom-categories/numbers/numbers1.html" TargetMode="External"/><Relationship Id="rId1" Type="http://schemas.openxmlformats.org/officeDocument/2006/relationships/slideLayout" Target="../slideLayouts/slideLayout2.xml"/><Relationship Id="rId5" Type="http://schemas.openxmlformats.org/officeDocument/2006/relationships/hyperlink" Target="https://www.eslbuzz.com/25-common-english-idioms-with-numbers/" TargetMode="External"/><Relationship Id="rId4" Type="http://schemas.openxmlformats.org/officeDocument/2006/relationships/hyperlink" Target="https://www.dailywritingtips.com/100-idioms-about-numbers/"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descr="A picture containing large, sitting, white, numbers">
            <a:extLst>
              <a:ext uri="{FF2B5EF4-FFF2-40B4-BE49-F238E27FC236}">
                <a16:creationId xmlns:a16="http://schemas.microsoft.com/office/drawing/2014/main" id="{9A5D9ED1-DFCC-4799-89E2-D118451B98D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2" y="0"/>
            <a:ext cx="12191356" cy="6858000"/>
          </a:xfrm>
          <a:prstGeom prst="rect">
            <a:avLst/>
          </a:prstGeom>
        </p:spPr>
      </p:pic>
      <p:sp useBgFill="1">
        <p:nvSpPr>
          <p:cNvPr id="96"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ova"/>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1475029"/>
          </a:xfrm>
        </p:spPr>
        <p:txBody>
          <a:bodyPr>
            <a:normAutofit/>
          </a:bodyPr>
          <a:lstStyle/>
          <a:p>
            <a:r>
              <a:rPr lang="en-US" sz="4000" dirty="0"/>
              <a:t>American Numerology</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3401593"/>
            <a:ext cx="3485072" cy="1782884"/>
          </a:xfrm>
        </p:spPr>
        <p:txBody>
          <a:bodyPr>
            <a:normAutofit/>
          </a:bodyPr>
          <a:lstStyle/>
          <a:p>
            <a:r>
              <a:rPr lang="en-US" sz="2400" dirty="0"/>
              <a:t>Or </a:t>
            </a:r>
          </a:p>
          <a:p>
            <a:r>
              <a:rPr lang="en-US" sz="2400" dirty="0"/>
              <a:t>“Culturally Significant Numbers”</a:t>
            </a:r>
            <a:endParaRPr lang="en-US" sz="2300" dirty="0">
              <a:solidFill>
                <a:srgbClr val="5792BA"/>
              </a:solidFill>
            </a:endParaRPr>
          </a:p>
        </p:txBody>
      </p:sp>
    </p:spTree>
    <p:extLst>
      <p:ext uri="{BB962C8B-B14F-4D97-AF65-F5344CB8AC3E}">
        <p14:creationId xmlns:p14="http://schemas.microsoft.com/office/powerpoint/2010/main" val="1583120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C6DC1-D66B-A844-AD23-96035642599A}"/>
              </a:ext>
            </a:extLst>
          </p:cNvPr>
          <p:cNvSpPr>
            <a:spLocks noGrp="1"/>
          </p:cNvSpPr>
          <p:nvPr>
            <p:ph type="title"/>
          </p:nvPr>
        </p:nvSpPr>
        <p:spPr>
          <a:xfrm>
            <a:off x="922261" y="279662"/>
            <a:ext cx="10353762" cy="1257300"/>
          </a:xfrm>
        </p:spPr>
        <p:txBody>
          <a:bodyPr/>
          <a:lstStyle/>
          <a:p>
            <a:r>
              <a:rPr lang="en-US" dirty="0"/>
              <a:t>Other Expressions – “Two/Second”</a:t>
            </a:r>
          </a:p>
        </p:txBody>
      </p:sp>
      <p:sp>
        <p:nvSpPr>
          <p:cNvPr id="3" name="Content Placeholder 2">
            <a:extLst>
              <a:ext uri="{FF2B5EF4-FFF2-40B4-BE49-F238E27FC236}">
                <a16:creationId xmlns:a16="http://schemas.microsoft.com/office/drawing/2014/main" id="{430B9F62-D87A-1E41-862E-D4CAD809472D}"/>
              </a:ext>
            </a:extLst>
          </p:cNvPr>
          <p:cNvSpPr>
            <a:spLocks noGrp="1"/>
          </p:cNvSpPr>
          <p:nvPr>
            <p:ph idx="1"/>
          </p:nvPr>
        </p:nvSpPr>
        <p:spPr>
          <a:xfrm>
            <a:off x="716437" y="1716070"/>
            <a:ext cx="10765410" cy="2225735"/>
          </a:xfrm>
        </p:spPr>
        <p:txBody>
          <a:bodyPr>
            <a:noAutofit/>
          </a:bodyPr>
          <a:lstStyle/>
          <a:p>
            <a:pPr lvl="1"/>
            <a:r>
              <a:rPr lang="en-US" sz="2000" dirty="0"/>
              <a:t>(a) Second place: “second-in-command,” “play second fiddle”</a:t>
            </a:r>
          </a:p>
          <a:p>
            <a:pPr lvl="1"/>
            <a:r>
              <a:rPr lang="en-US" sz="2000" dirty="0"/>
              <a:t>(b) Two of the same: “dynamic duo”, “two of a kind,” “two peas in a pod,” </a:t>
            </a:r>
          </a:p>
          <a:p>
            <a:pPr lvl="1"/>
            <a:r>
              <a:rPr lang="en-US" sz="2000" dirty="0"/>
              <a:t>(c) Opposites: “two sides to a coin,” “two sides to a story”</a:t>
            </a:r>
          </a:p>
          <a:p>
            <a:pPr lvl="1"/>
            <a:r>
              <a:rPr lang="en-US" sz="2000" dirty="0"/>
              <a:t>(d) Truth and falsehood: “two-faced”, “duplicitous,” “two-time”</a:t>
            </a:r>
          </a:p>
          <a:p>
            <a:pPr marL="11113" lvl="1" indent="0">
              <a:buNone/>
            </a:pPr>
            <a:r>
              <a:rPr lang="en-US" sz="2000" dirty="0"/>
              <a:t>Other: </a:t>
            </a:r>
          </a:p>
        </p:txBody>
      </p:sp>
      <p:sp>
        <p:nvSpPr>
          <p:cNvPr id="6" name="Rectangle 5">
            <a:extLst>
              <a:ext uri="{FF2B5EF4-FFF2-40B4-BE49-F238E27FC236}">
                <a16:creationId xmlns:a16="http://schemas.microsoft.com/office/drawing/2014/main" id="{13C096A9-B2E0-B34D-8BB2-ED27CA2B5EC6}"/>
              </a:ext>
            </a:extLst>
          </p:cNvPr>
          <p:cNvSpPr/>
          <p:nvPr/>
        </p:nvSpPr>
        <p:spPr>
          <a:xfrm>
            <a:off x="922261" y="3941805"/>
            <a:ext cx="10765410" cy="2800767"/>
          </a:xfrm>
          <a:prstGeom prst="rect">
            <a:avLst/>
          </a:prstGeom>
        </p:spPr>
        <p:txBody>
          <a:bodyPr wrap="square" numCol="2">
            <a:spAutoFit/>
          </a:bodyPr>
          <a:lstStyle/>
          <a:p>
            <a:pPr marL="457200" indent="-457200">
              <a:buFont typeface="+mj-lt"/>
              <a:buAutoNum type="arabicPeriod"/>
            </a:pPr>
            <a:r>
              <a:rPr lang="en-US" sz="1600" dirty="0">
                <a:solidFill>
                  <a:schemeClr val="tx2"/>
                </a:solidFill>
                <a:latin typeface="+mj-lt"/>
              </a:rPr>
              <a:t>“</a:t>
            </a:r>
            <a:r>
              <a:rPr lang="en-US" sz="1600" b="1" dirty="0">
                <a:solidFill>
                  <a:schemeClr val="tx2"/>
                </a:solidFill>
                <a:latin typeface="+mj-lt"/>
              </a:rPr>
              <a:t>Kill two birds with one stone</a:t>
            </a:r>
            <a:r>
              <a:rPr lang="en-US" sz="1600" dirty="0">
                <a:solidFill>
                  <a:schemeClr val="tx2"/>
                </a:solidFill>
                <a:latin typeface="+mj-lt"/>
              </a:rPr>
              <a:t>,” (to accomplish two tasks with one action, to be efficient)</a:t>
            </a:r>
          </a:p>
          <a:p>
            <a:pPr marL="457200" indent="-457200">
              <a:buFont typeface="+mj-lt"/>
              <a:buAutoNum type="arabicPeriod"/>
            </a:pPr>
            <a:r>
              <a:rPr lang="en-US" sz="1600" dirty="0">
                <a:solidFill>
                  <a:schemeClr val="tx2"/>
                </a:solidFill>
                <a:latin typeface="+mj-lt"/>
              </a:rPr>
              <a:t>“</a:t>
            </a:r>
            <a:r>
              <a:rPr lang="en-US" sz="1600" b="1" dirty="0">
                <a:solidFill>
                  <a:schemeClr val="tx2"/>
                </a:solidFill>
                <a:latin typeface="+mj-lt"/>
              </a:rPr>
              <a:t>Put in your two cents</a:t>
            </a:r>
            <a:r>
              <a:rPr lang="en-US" sz="1600" dirty="0">
                <a:solidFill>
                  <a:schemeClr val="tx2"/>
                </a:solidFill>
                <a:latin typeface="+mj-lt"/>
              </a:rPr>
              <a:t>,” (to give your opinion)</a:t>
            </a:r>
          </a:p>
          <a:p>
            <a:pPr marL="457200" indent="-457200">
              <a:buFont typeface="+mj-lt"/>
              <a:buAutoNum type="arabicPeriod"/>
            </a:pPr>
            <a:r>
              <a:rPr lang="en-US" sz="1600" dirty="0">
                <a:solidFill>
                  <a:schemeClr val="tx2"/>
                </a:solidFill>
                <a:latin typeface="+mj-lt"/>
              </a:rPr>
              <a:t>“</a:t>
            </a:r>
            <a:r>
              <a:rPr lang="en-US" sz="1600" b="1" dirty="0">
                <a:solidFill>
                  <a:schemeClr val="tx2"/>
                </a:solidFill>
                <a:latin typeface="+mj-lt"/>
              </a:rPr>
              <a:t>Second a motion</a:t>
            </a:r>
            <a:r>
              <a:rPr lang="en-US" sz="1600" dirty="0">
                <a:solidFill>
                  <a:schemeClr val="tx2"/>
                </a:solidFill>
                <a:latin typeface="+mj-lt"/>
              </a:rPr>
              <a:t>,” (to agree with or support another person’s suggestion)</a:t>
            </a:r>
          </a:p>
          <a:p>
            <a:pPr marL="457200" indent="-457200">
              <a:buFont typeface="+mj-lt"/>
              <a:buAutoNum type="arabicPeriod"/>
            </a:pPr>
            <a:r>
              <a:rPr lang="en-US" sz="1600" dirty="0">
                <a:solidFill>
                  <a:schemeClr val="tx2"/>
                </a:solidFill>
                <a:latin typeface="+mj-lt"/>
              </a:rPr>
              <a:t>“</a:t>
            </a:r>
            <a:r>
              <a:rPr lang="en-US" sz="1600" b="1" dirty="0">
                <a:solidFill>
                  <a:schemeClr val="tx2"/>
                </a:solidFill>
                <a:latin typeface="+mj-lt"/>
              </a:rPr>
              <a:t>Second nature</a:t>
            </a:r>
            <a:r>
              <a:rPr lang="en-US" sz="1600" dirty="0">
                <a:solidFill>
                  <a:schemeClr val="tx2"/>
                </a:solidFill>
                <a:latin typeface="+mj-lt"/>
              </a:rPr>
              <a:t>,” (very easy for someone, “comes naturally”)</a:t>
            </a:r>
          </a:p>
          <a:p>
            <a:pPr marL="457200" indent="-457200">
              <a:buFont typeface="+mj-lt"/>
              <a:buAutoNum type="arabicPeriod"/>
            </a:pPr>
            <a:r>
              <a:rPr lang="en-US" sz="1600" dirty="0">
                <a:solidFill>
                  <a:schemeClr val="tx2"/>
                </a:solidFill>
                <a:latin typeface="+mj-lt"/>
              </a:rPr>
              <a:t>“</a:t>
            </a:r>
            <a:r>
              <a:rPr lang="en-US" sz="1600" b="1" dirty="0">
                <a:solidFill>
                  <a:schemeClr val="tx2"/>
                </a:solidFill>
                <a:latin typeface="+mj-lt"/>
              </a:rPr>
              <a:t>Second to none</a:t>
            </a:r>
            <a:r>
              <a:rPr lang="en-US" sz="1600" dirty="0">
                <a:solidFill>
                  <a:schemeClr val="tx2"/>
                </a:solidFill>
                <a:latin typeface="+mj-lt"/>
              </a:rPr>
              <a:t>,” (the best)</a:t>
            </a:r>
          </a:p>
          <a:p>
            <a:pPr marL="457200" indent="-457200">
              <a:buFont typeface="+mj-lt"/>
              <a:buAutoNum type="arabicPeriod"/>
            </a:pPr>
            <a:r>
              <a:rPr lang="en-US" sz="1600" dirty="0">
                <a:solidFill>
                  <a:schemeClr val="tx2"/>
                </a:solidFill>
                <a:latin typeface="+mj-lt"/>
              </a:rPr>
              <a:t>“</a:t>
            </a:r>
            <a:r>
              <a:rPr lang="en-US" sz="1600" b="1" dirty="0">
                <a:solidFill>
                  <a:schemeClr val="tx2"/>
                </a:solidFill>
                <a:latin typeface="+mj-lt"/>
              </a:rPr>
              <a:t>On second thought</a:t>
            </a:r>
            <a:r>
              <a:rPr lang="en-US" sz="1600" dirty="0">
                <a:solidFill>
                  <a:schemeClr val="tx2"/>
                </a:solidFill>
                <a:latin typeface="+mj-lt"/>
              </a:rPr>
              <a:t>” (”I am changing my mind,” “I have reconsidered my decision”) </a:t>
            </a:r>
          </a:p>
          <a:p>
            <a:pPr marL="457200" indent="-457200">
              <a:buFont typeface="+mj-lt"/>
              <a:buAutoNum type="arabicPeriod"/>
            </a:pPr>
            <a:r>
              <a:rPr lang="en-US" sz="1600" dirty="0">
                <a:solidFill>
                  <a:schemeClr val="tx2"/>
                </a:solidFill>
                <a:latin typeface="+mj-lt"/>
              </a:rPr>
              <a:t>“</a:t>
            </a:r>
            <a:r>
              <a:rPr lang="en-US" sz="1600" b="1" dirty="0">
                <a:solidFill>
                  <a:schemeClr val="tx2"/>
                </a:solidFill>
                <a:latin typeface="+mj-lt"/>
              </a:rPr>
              <a:t>In two minds</a:t>
            </a:r>
            <a:r>
              <a:rPr lang="en-US" sz="1600" dirty="0">
                <a:solidFill>
                  <a:schemeClr val="tx2"/>
                </a:solidFill>
                <a:latin typeface="+mj-lt"/>
              </a:rPr>
              <a:t>” (undecided)</a:t>
            </a:r>
          </a:p>
          <a:p>
            <a:pPr marL="457200" indent="-457200">
              <a:buFont typeface="+mj-lt"/>
              <a:buAutoNum type="arabicPeriod"/>
            </a:pPr>
            <a:r>
              <a:rPr lang="en-US" sz="1600" dirty="0">
                <a:solidFill>
                  <a:schemeClr val="tx2"/>
                </a:solidFill>
                <a:latin typeface="+mj-lt"/>
              </a:rPr>
              <a:t>“</a:t>
            </a:r>
            <a:r>
              <a:rPr lang="en-US" sz="1600" b="1" dirty="0">
                <a:solidFill>
                  <a:schemeClr val="tx2"/>
                </a:solidFill>
                <a:latin typeface="+mj-lt"/>
              </a:rPr>
              <a:t>Two can play at that game</a:t>
            </a:r>
            <a:r>
              <a:rPr lang="en-US" sz="1600" dirty="0">
                <a:solidFill>
                  <a:schemeClr val="tx2"/>
                </a:solidFill>
                <a:latin typeface="+mj-lt"/>
              </a:rPr>
              <a:t>” (”I am willing to copy the other person’s manipulative behavior”)</a:t>
            </a:r>
          </a:p>
          <a:p>
            <a:pPr marL="457200" indent="-457200">
              <a:buFont typeface="+mj-lt"/>
              <a:buAutoNum type="arabicPeriod"/>
            </a:pPr>
            <a:r>
              <a:rPr lang="en-US" sz="1600" dirty="0">
                <a:solidFill>
                  <a:schemeClr val="tx2"/>
                </a:solidFill>
                <a:latin typeface="+mj-lt"/>
              </a:rPr>
              <a:t>“</a:t>
            </a:r>
            <a:r>
              <a:rPr lang="en-US" sz="1600" b="1" dirty="0">
                <a:solidFill>
                  <a:schemeClr val="tx2"/>
                </a:solidFill>
                <a:latin typeface="+mj-lt"/>
              </a:rPr>
              <a:t>Have two left feet</a:t>
            </a:r>
            <a:r>
              <a:rPr lang="en-US" sz="1600" dirty="0">
                <a:solidFill>
                  <a:schemeClr val="tx2"/>
                </a:solidFill>
                <a:latin typeface="+mj-lt"/>
              </a:rPr>
              <a:t>” (to be uncoordinated, a bad dancer)</a:t>
            </a:r>
          </a:p>
          <a:p>
            <a:pPr marL="457200" indent="-457200">
              <a:buFont typeface="+mj-lt"/>
              <a:buAutoNum type="arabicPeriod"/>
            </a:pPr>
            <a:r>
              <a:rPr lang="en-US" sz="1600" dirty="0">
                <a:solidFill>
                  <a:schemeClr val="tx2"/>
                </a:solidFill>
                <a:latin typeface="+mj-lt"/>
              </a:rPr>
              <a:t>“</a:t>
            </a:r>
            <a:r>
              <a:rPr lang="en-US" sz="1600" b="1" dirty="0">
                <a:solidFill>
                  <a:schemeClr val="tx2"/>
                </a:solidFill>
                <a:latin typeface="+mj-lt"/>
              </a:rPr>
              <a:t>It takes two to tango</a:t>
            </a:r>
            <a:r>
              <a:rPr lang="en-US" sz="1600" dirty="0">
                <a:solidFill>
                  <a:schemeClr val="tx2"/>
                </a:solidFill>
                <a:latin typeface="+mj-lt"/>
              </a:rPr>
              <a:t>” (the blame belongs to both participants)</a:t>
            </a:r>
          </a:p>
          <a:p>
            <a:pPr marL="457200" indent="-457200">
              <a:buFont typeface="+mj-lt"/>
              <a:buAutoNum type="arabicPeriod"/>
            </a:pPr>
            <a:r>
              <a:rPr lang="en-US" sz="1600" dirty="0">
                <a:solidFill>
                  <a:schemeClr val="tx2"/>
                </a:solidFill>
                <a:latin typeface="+mj-lt"/>
              </a:rPr>
              <a:t>“</a:t>
            </a:r>
            <a:r>
              <a:rPr lang="en-US" sz="1600" b="1" dirty="0">
                <a:solidFill>
                  <a:schemeClr val="tx2"/>
                </a:solidFill>
                <a:latin typeface="+mj-lt"/>
              </a:rPr>
              <a:t>Two’s company, three’s a crowd</a:t>
            </a:r>
            <a:r>
              <a:rPr lang="en-US" sz="1600" dirty="0">
                <a:solidFill>
                  <a:schemeClr val="tx2"/>
                </a:solidFill>
                <a:latin typeface="+mj-lt"/>
              </a:rPr>
              <a:t>” (see </a:t>
            </a:r>
            <a:r>
              <a:rPr lang="en-US" sz="1600" i="1" dirty="0">
                <a:solidFill>
                  <a:schemeClr val="tx2"/>
                </a:solidFill>
                <a:latin typeface="+mj-lt"/>
              </a:rPr>
              <a:t>third wheel</a:t>
            </a:r>
            <a:r>
              <a:rPr lang="en-US" sz="1600" dirty="0">
                <a:solidFill>
                  <a:schemeClr val="tx2"/>
                </a:solidFill>
                <a:latin typeface="+mj-lt"/>
              </a:rPr>
              <a:t>)</a:t>
            </a:r>
          </a:p>
          <a:p>
            <a:pPr marL="457200" indent="-457200">
              <a:buFont typeface="+mj-lt"/>
              <a:buAutoNum type="arabicPeriod"/>
            </a:pPr>
            <a:r>
              <a:rPr lang="en-US" sz="1600" dirty="0">
                <a:solidFill>
                  <a:schemeClr val="tx2"/>
                </a:solidFill>
                <a:latin typeface="+mj-lt"/>
              </a:rPr>
              <a:t>“</a:t>
            </a:r>
            <a:r>
              <a:rPr lang="en-US" sz="1600" b="1" dirty="0">
                <a:solidFill>
                  <a:schemeClr val="tx2"/>
                </a:solidFill>
                <a:latin typeface="+mj-lt"/>
              </a:rPr>
              <a:t>The lesser of two evils</a:t>
            </a:r>
            <a:r>
              <a:rPr lang="en-US" sz="1600" dirty="0">
                <a:solidFill>
                  <a:schemeClr val="tx2"/>
                </a:solidFill>
                <a:latin typeface="+mj-lt"/>
              </a:rPr>
              <a:t>” (the best choice when both options are unpleasant)</a:t>
            </a:r>
          </a:p>
          <a:p>
            <a:pPr marL="457200" indent="-457200">
              <a:buFont typeface="+mj-lt"/>
              <a:buAutoNum type="arabicPeriod"/>
            </a:pPr>
            <a:r>
              <a:rPr lang="en-US" sz="1600" dirty="0">
                <a:solidFill>
                  <a:schemeClr val="tx2"/>
                </a:solidFill>
                <a:latin typeface="+mj-lt"/>
              </a:rPr>
              <a:t>“</a:t>
            </a:r>
            <a:r>
              <a:rPr lang="en-US" sz="1600" b="1" dirty="0">
                <a:solidFill>
                  <a:schemeClr val="tx2"/>
                </a:solidFill>
                <a:latin typeface="+mj-lt"/>
              </a:rPr>
              <a:t>No two ways about it</a:t>
            </a:r>
            <a:r>
              <a:rPr lang="en-US" sz="1600" dirty="0">
                <a:solidFill>
                  <a:schemeClr val="tx2"/>
                </a:solidFill>
                <a:latin typeface="+mj-lt"/>
              </a:rPr>
              <a:t>” (only one option)</a:t>
            </a:r>
          </a:p>
          <a:p>
            <a:pPr marL="457200" indent="-457200">
              <a:buFont typeface="+mj-lt"/>
              <a:buAutoNum type="arabicPeriod"/>
            </a:pPr>
            <a:r>
              <a:rPr lang="en-US" sz="1600" dirty="0">
                <a:solidFill>
                  <a:schemeClr val="tx2"/>
                </a:solidFill>
                <a:latin typeface="+mj-lt"/>
              </a:rPr>
              <a:t>“</a:t>
            </a:r>
            <a:r>
              <a:rPr lang="en-US" sz="1600" b="1" dirty="0">
                <a:solidFill>
                  <a:schemeClr val="tx2"/>
                </a:solidFill>
                <a:latin typeface="+mj-lt"/>
              </a:rPr>
              <a:t>That makes two of us</a:t>
            </a:r>
            <a:r>
              <a:rPr lang="en-US" sz="1600" dirty="0">
                <a:solidFill>
                  <a:schemeClr val="tx2"/>
                </a:solidFill>
                <a:latin typeface="+mj-lt"/>
              </a:rPr>
              <a:t>” (I agree with you)</a:t>
            </a:r>
            <a:endParaRPr lang="en-US" dirty="0">
              <a:solidFill>
                <a:schemeClr val="tx2"/>
              </a:solidFill>
              <a:latin typeface="+mj-lt"/>
            </a:endParaRPr>
          </a:p>
        </p:txBody>
      </p:sp>
      <p:sp>
        <p:nvSpPr>
          <p:cNvPr id="7" name="TextBox 6">
            <a:extLst>
              <a:ext uri="{FF2B5EF4-FFF2-40B4-BE49-F238E27FC236}">
                <a16:creationId xmlns:a16="http://schemas.microsoft.com/office/drawing/2014/main" id="{DAFF66AB-8501-7945-B492-5F63B346F03D}"/>
              </a:ext>
            </a:extLst>
          </p:cNvPr>
          <p:cNvSpPr txBox="1"/>
          <p:nvPr/>
        </p:nvSpPr>
        <p:spPr>
          <a:xfrm>
            <a:off x="8771477" y="2828937"/>
            <a:ext cx="2916194" cy="646331"/>
          </a:xfrm>
          <a:prstGeom prst="rect">
            <a:avLst/>
          </a:prstGeom>
          <a:noFill/>
          <a:ln>
            <a:solidFill>
              <a:schemeClr val="tx2"/>
            </a:solidFill>
          </a:ln>
        </p:spPr>
        <p:txBody>
          <a:bodyPr wrap="square" rtlCol="0">
            <a:spAutoFit/>
          </a:bodyPr>
          <a:lstStyle/>
          <a:p>
            <a:r>
              <a:rPr lang="en-JP" dirty="0"/>
              <a:t>“Put two and two together” – to realize something </a:t>
            </a:r>
          </a:p>
        </p:txBody>
      </p:sp>
    </p:spTree>
    <p:extLst>
      <p:ext uri="{BB962C8B-B14F-4D97-AF65-F5344CB8AC3E}">
        <p14:creationId xmlns:p14="http://schemas.microsoft.com/office/powerpoint/2010/main" val="570900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C6DC1-D66B-A844-AD23-96035642599A}"/>
              </a:ext>
            </a:extLst>
          </p:cNvPr>
          <p:cNvSpPr>
            <a:spLocks noGrp="1"/>
          </p:cNvSpPr>
          <p:nvPr>
            <p:ph type="title"/>
          </p:nvPr>
        </p:nvSpPr>
        <p:spPr>
          <a:xfrm>
            <a:off x="922261" y="280043"/>
            <a:ext cx="10353762" cy="1257300"/>
          </a:xfrm>
        </p:spPr>
        <p:txBody>
          <a:bodyPr/>
          <a:lstStyle/>
          <a:p>
            <a:r>
              <a:rPr lang="en-US" dirty="0"/>
              <a:t>Other Expressions - Three</a:t>
            </a:r>
          </a:p>
        </p:txBody>
      </p:sp>
      <p:sp>
        <p:nvSpPr>
          <p:cNvPr id="3" name="Content Placeholder 2">
            <a:extLst>
              <a:ext uri="{FF2B5EF4-FFF2-40B4-BE49-F238E27FC236}">
                <a16:creationId xmlns:a16="http://schemas.microsoft.com/office/drawing/2014/main" id="{430B9F62-D87A-1E41-862E-D4CAD809472D}"/>
              </a:ext>
            </a:extLst>
          </p:cNvPr>
          <p:cNvSpPr>
            <a:spLocks noGrp="1"/>
          </p:cNvSpPr>
          <p:nvPr>
            <p:ph idx="1"/>
          </p:nvPr>
        </p:nvSpPr>
        <p:spPr>
          <a:xfrm>
            <a:off x="922261" y="1769012"/>
            <a:ext cx="10600898" cy="4722446"/>
          </a:xfrm>
        </p:spPr>
        <p:txBody>
          <a:bodyPr>
            <a:noAutofit/>
          </a:bodyPr>
          <a:lstStyle/>
          <a:p>
            <a:r>
              <a:rPr lang="en-US" dirty="0"/>
              <a:t>Religious triads: </a:t>
            </a:r>
            <a:r>
              <a:rPr lang="en-US" sz="1800" dirty="0">
                <a:solidFill>
                  <a:schemeClr val="accent5">
                    <a:lumMod val="20000"/>
                    <a:lumOff val="80000"/>
                  </a:schemeClr>
                </a:solidFill>
              </a:rPr>
              <a:t>The Father, the Son, and the Holy Ghost (The Christian Holy Trinity)</a:t>
            </a:r>
            <a:r>
              <a:rPr lang="en-US" sz="1800" dirty="0"/>
              <a:t>; </a:t>
            </a:r>
            <a:r>
              <a:rPr lang="en-US" sz="1800" dirty="0">
                <a:solidFill>
                  <a:schemeClr val="accent3">
                    <a:lumMod val="20000"/>
                    <a:lumOff val="80000"/>
                  </a:schemeClr>
                </a:solidFill>
              </a:rPr>
              <a:t>Brahma, Vishnu, Shiva (Hinduism); </a:t>
            </a:r>
            <a:r>
              <a:rPr lang="en-US" sz="1800" dirty="0">
                <a:solidFill>
                  <a:schemeClr val="accent6">
                    <a:lumMod val="20000"/>
                    <a:lumOff val="80000"/>
                  </a:schemeClr>
                </a:solidFill>
              </a:rPr>
              <a:t>The Maiden, the Mother, and the Crone (Celtic)</a:t>
            </a:r>
            <a:r>
              <a:rPr lang="en-US" sz="1800" dirty="0"/>
              <a:t>; </a:t>
            </a:r>
            <a:r>
              <a:rPr lang="en-US" sz="1800" dirty="0">
                <a:solidFill>
                  <a:schemeClr val="bg2">
                    <a:lumMod val="20000"/>
                    <a:lumOff val="80000"/>
                  </a:schemeClr>
                </a:solidFill>
              </a:rPr>
              <a:t>The Three Fates, The Three Graces, and The Three Furies (Greek)</a:t>
            </a:r>
            <a:r>
              <a:rPr lang="en-US" sz="1800" dirty="0"/>
              <a:t>; </a:t>
            </a:r>
            <a:r>
              <a:rPr lang="en-US" sz="1800" dirty="0">
                <a:solidFill>
                  <a:schemeClr val="accent2">
                    <a:lumMod val="20000"/>
                    <a:lumOff val="80000"/>
                  </a:schemeClr>
                </a:solidFill>
              </a:rPr>
              <a:t>Jupiter, Neptune, and Pluto (Roman)</a:t>
            </a:r>
          </a:p>
          <a:p>
            <a:r>
              <a:rPr lang="en-US" dirty="0"/>
              <a:t>Mottos: </a:t>
            </a:r>
            <a:r>
              <a:rPr lang="en-US" sz="1800" dirty="0">
                <a:solidFill>
                  <a:schemeClr val="bg2">
                    <a:lumMod val="20000"/>
                    <a:lumOff val="80000"/>
                  </a:schemeClr>
                </a:solidFill>
                <a:effectLst/>
              </a:rPr>
              <a:t>Life, Liberty, and the Pursuit of Happiness (U.S. Declaration of Independence); Wisdom, Justice, Moderation (Georgia state motto), Union, Justice, Confidence (Louisiana state motto), Virtue, Liberty, and Independence (Pennsylvania state motto)</a:t>
            </a:r>
          </a:p>
          <a:p>
            <a:r>
              <a:rPr lang="en-US" dirty="0"/>
              <a:t>Romantic relationships: </a:t>
            </a:r>
            <a:r>
              <a:rPr lang="en-US" sz="1800" dirty="0"/>
              <a:t>love triangle, ménage </a:t>
            </a:r>
            <a:r>
              <a:rPr lang="en-US" sz="1800" dirty="0" err="1"/>
              <a:t>à</a:t>
            </a:r>
            <a:r>
              <a:rPr lang="en-US" sz="1800" dirty="0"/>
              <a:t> trois</a:t>
            </a:r>
          </a:p>
          <a:p>
            <a:r>
              <a:rPr lang="en-US" dirty="0"/>
              <a:t>Language and Philosophy: </a:t>
            </a:r>
            <a:r>
              <a:rPr lang="en-US" sz="1800" dirty="0"/>
              <a:t>Celtic “Three things there be” poetry, </a:t>
            </a:r>
            <a:r>
              <a:rPr lang="en-US" sz="1800" dirty="0">
                <a:hlinkClick r:id="rId3"/>
              </a:rPr>
              <a:t>trichotomies</a:t>
            </a:r>
            <a:endParaRPr lang="en-US" sz="1800" dirty="0"/>
          </a:p>
          <a:p>
            <a:r>
              <a:rPr lang="en-US" sz="2400" dirty="0"/>
              <a:t>Idioms and sayings: </a:t>
            </a:r>
            <a:r>
              <a:rPr lang="en-US" sz="1800" dirty="0"/>
              <a:t>“Three’s company,” “Three strikes, you’re out,” “Third time’s the charm,” “Good (</a:t>
            </a:r>
            <a:r>
              <a:rPr lang="en-US" sz="1800" i="1" dirty="0"/>
              <a:t>or bad</a:t>
            </a:r>
            <a:r>
              <a:rPr lang="en-US" sz="1800" dirty="0"/>
              <a:t>) things come in threes,” “three of a kind,” “third degree” = most severe, “phony as a three-dollar bill” = fake</a:t>
            </a:r>
          </a:p>
        </p:txBody>
      </p:sp>
      <p:sp>
        <p:nvSpPr>
          <p:cNvPr id="5" name="Rectangle 4">
            <a:extLst>
              <a:ext uri="{FF2B5EF4-FFF2-40B4-BE49-F238E27FC236}">
                <a16:creationId xmlns:a16="http://schemas.microsoft.com/office/drawing/2014/main" id="{69BAB3E7-CBB6-D141-9324-00576756745D}"/>
              </a:ext>
            </a:extLst>
          </p:cNvPr>
          <p:cNvSpPr/>
          <p:nvPr/>
        </p:nvSpPr>
        <p:spPr>
          <a:xfrm>
            <a:off x="566073" y="1769012"/>
            <a:ext cx="356188" cy="461665"/>
          </a:xfrm>
          <a:prstGeom prst="rect">
            <a:avLst/>
          </a:prstGeom>
        </p:spPr>
        <p:txBody>
          <a:bodyPr wrap="none">
            <a:spAutoFit/>
          </a:bodyPr>
          <a:lstStyle/>
          <a:p>
            <a:r>
              <a:rPr lang="en-US" sz="2400" dirty="0"/>
              <a:t>3</a:t>
            </a:r>
            <a:endParaRPr lang="en-JP" sz="2400" dirty="0"/>
          </a:p>
        </p:txBody>
      </p:sp>
    </p:spTree>
    <p:extLst>
      <p:ext uri="{BB962C8B-B14F-4D97-AF65-F5344CB8AC3E}">
        <p14:creationId xmlns:p14="http://schemas.microsoft.com/office/powerpoint/2010/main" val="3006585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C6DC1-D66B-A844-AD23-96035642599A}"/>
              </a:ext>
            </a:extLst>
          </p:cNvPr>
          <p:cNvSpPr>
            <a:spLocks noGrp="1"/>
          </p:cNvSpPr>
          <p:nvPr>
            <p:ph type="title"/>
          </p:nvPr>
        </p:nvSpPr>
        <p:spPr>
          <a:xfrm>
            <a:off x="922261" y="119406"/>
            <a:ext cx="10353762" cy="1257300"/>
          </a:xfrm>
        </p:spPr>
        <p:txBody>
          <a:bodyPr/>
          <a:lstStyle/>
          <a:p>
            <a:r>
              <a:rPr lang="en-US" dirty="0"/>
              <a:t>Other Expressions – 4-10</a:t>
            </a:r>
          </a:p>
        </p:txBody>
      </p:sp>
      <p:sp>
        <p:nvSpPr>
          <p:cNvPr id="3" name="Content Placeholder 2">
            <a:extLst>
              <a:ext uri="{FF2B5EF4-FFF2-40B4-BE49-F238E27FC236}">
                <a16:creationId xmlns:a16="http://schemas.microsoft.com/office/drawing/2014/main" id="{430B9F62-D87A-1E41-862E-D4CAD809472D}"/>
              </a:ext>
            </a:extLst>
          </p:cNvPr>
          <p:cNvSpPr>
            <a:spLocks noGrp="1"/>
          </p:cNvSpPr>
          <p:nvPr>
            <p:ph idx="1"/>
          </p:nvPr>
        </p:nvSpPr>
        <p:spPr>
          <a:xfrm>
            <a:off x="640364" y="1376705"/>
            <a:ext cx="10911271" cy="5112757"/>
          </a:xfrm>
        </p:spPr>
        <p:txBody>
          <a:bodyPr>
            <a:noAutofit/>
          </a:bodyPr>
          <a:lstStyle/>
          <a:p>
            <a:r>
              <a:rPr lang="en-US" sz="2200" dirty="0"/>
              <a:t>4 – “on all fours” (to be on hands and knees), “four-letter word” (swear word)</a:t>
            </a:r>
          </a:p>
          <a:p>
            <a:r>
              <a:rPr lang="en-US" sz="2200" dirty="0"/>
              <a:t>5 – “fifth wheel” (to be the spare or extra person in the situation; sometimes “third wheel”), “five o’clock shadow” (the tiny hairs on a man’s face after a long day at work), “plead the fifth” (refuse to answer questions), “take five” (to take a short break), “five-finger discount” (stealing), “give me five” (ask for a </a:t>
            </a:r>
            <a:r>
              <a:rPr lang="en-US" sz="2200" i="1" dirty="0"/>
              <a:t>high five</a:t>
            </a:r>
            <a:r>
              <a:rPr lang="en-US" sz="2200" dirty="0"/>
              <a:t>)</a:t>
            </a:r>
          </a:p>
          <a:p>
            <a:r>
              <a:rPr lang="en-US" sz="2200" dirty="0"/>
              <a:t>6 – “six feet under” (dead and buried, hidden), “six of one, half a dozen of the other” (two choices are equal), “deep-six” (to throw away)</a:t>
            </a:r>
          </a:p>
          <a:p>
            <a:r>
              <a:rPr lang="en-US" sz="2200" dirty="0"/>
              <a:t>7 – “seventh heaven” (considered the ultimate form of heaven)</a:t>
            </a:r>
          </a:p>
          <a:p>
            <a:r>
              <a:rPr lang="en-US" sz="2200" dirty="0"/>
              <a:t>9 – “on cloud nine” (very, very happy), “dressed to the nines” (dressed elegantly), “nine times out of ten” (usually)</a:t>
            </a:r>
          </a:p>
          <a:p>
            <a:r>
              <a:rPr lang="en-US" sz="2200" dirty="0"/>
              <a:t>10 – “ten to one” (high odds, very likely)</a:t>
            </a:r>
          </a:p>
        </p:txBody>
      </p:sp>
    </p:spTree>
    <p:extLst>
      <p:ext uri="{BB962C8B-B14F-4D97-AF65-F5344CB8AC3E}">
        <p14:creationId xmlns:p14="http://schemas.microsoft.com/office/powerpoint/2010/main" val="3732653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C6DC1-D66B-A844-AD23-96035642599A}"/>
              </a:ext>
            </a:extLst>
          </p:cNvPr>
          <p:cNvSpPr>
            <a:spLocks noGrp="1"/>
          </p:cNvSpPr>
          <p:nvPr>
            <p:ph type="title"/>
          </p:nvPr>
        </p:nvSpPr>
        <p:spPr>
          <a:xfrm>
            <a:off x="922261" y="119406"/>
            <a:ext cx="10353762" cy="1257300"/>
          </a:xfrm>
        </p:spPr>
        <p:txBody>
          <a:bodyPr/>
          <a:lstStyle/>
          <a:p>
            <a:r>
              <a:rPr lang="en-US" dirty="0"/>
              <a:t>Other Expressions – 11-100</a:t>
            </a:r>
          </a:p>
        </p:txBody>
      </p:sp>
      <p:sp>
        <p:nvSpPr>
          <p:cNvPr id="3" name="Content Placeholder 2">
            <a:extLst>
              <a:ext uri="{FF2B5EF4-FFF2-40B4-BE49-F238E27FC236}">
                <a16:creationId xmlns:a16="http://schemas.microsoft.com/office/drawing/2014/main" id="{430B9F62-D87A-1E41-862E-D4CAD809472D}"/>
              </a:ext>
            </a:extLst>
          </p:cNvPr>
          <p:cNvSpPr>
            <a:spLocks noGrp="1"/>
          </p:cNvSpPr>
          <p:nvPr>
            <p:ph idx="1"/>
          </p:nvPr>
        </p:nvSpPr>
        <p:spPr>
          <a:xfrm>
            <a:off x="716437" y="1376706"/>
            <a:ext cx="10765410" cy="5335178"/>
          </a:xfrm>
        </p:spPr>
        <p:txBody>
          <a:bodyPr>
            <a:noAutofit/>
          </a:bodyPr>
          <a:lstStyle/>
          <a:p>
            <a:r>
              <a:rPr lang="en-US" sz="2400" dirty="0"/>
              <a:t>11 – “at the eleventh hour” (at the last minute, shortly before the deadline)</a:t>
            </a:r>
          </a:p>
          <a:p>
            <a:r>
              <a:rPr lang="en-US" sz="2400" dirty="0"/>
              <a:t>12 – “a dime a dozen” (very cheap)</a:t>
            </a:r>
          </a:p>
          <a:p>
            <a:r>
              <a:rPr lang="en-US" sz="2400" dirty="0"/>
              <a:t>13 – “baker’s dozen” (12 plus a spare)</a:t>
            </a:r>
          </a:p>
          <a:p>
            <a:r>
              <a:rPr lang="en-US" sz="2400" dirty="0"/>
              <a:t>19 – “talk nineteen to the dozen” (talk very fast)</a:t>
            </a:r>
          </a:p>
          <a:p>
            <a:r>
              <a:rPr lang="en-US" sz="2400" dirty="0"/>
              <a:t>22 – “Catch-22” – a frustrating situation in which </a:t>
            </a:r>
            <a:r>
              <a:rPr lang="en-US" sz="2400" dirty="0">
                <a:effectLst/>
              </a:rPr>
              <a:t>you cannot do one thing before doing a second, and you cannot do the second before doing the first</a:t>
            </a:r>
            <a:endParaRPr lang="en-US" sz="2400" dirty="0"/>
          </a:p>
          <a:p>
            <a:r>
              <a:rPr lang="en-US" sz="2400" dirty="0"/>
              <a:t>24-7 – Open 24 hours a day, seven days a week</a:t>
            </a:r>
          </a:p>
          <a:p>
            <a:r>
              <a:rPr lang="en-US" sz="2400" dirty="0"/>
              <a:t>40 – “have forty winks” (take a short nap)</a:t>
            </a:r>
          </a:p>
          <a:p>
            <a:r>
              <a:rPr lang="en-US" sz="2400" dirty="0"/>
              <a:t>86 – “to eighty-six” something is to get rid of it</a:t>
            </a:r>
          </a:p>
        </p:txBody>
      </p:sp>
    </p:spTree>
    <p:extLst>
      <p:ext uri="{BB962C8B-B14F-4D97-AF65-F5344CB8AC3E}">
        <p14:creationId xmlns:p14="http://schemas.microsoft.com/office/powerpoint/2010/main" val="1296771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C6DC1-D66B-A844-AD23-96035642599A}"/>
              </a:ext>
            </a:extLst>
          </p:cNvPr>
          <p:cNvSpPr>
            <a:spLocks noGrp="1"/>
          </p:cNvSpPr>
          <p:nvPr>
            <p:ph type="title"/>
          </p:nvPr>
        </p:nvSpPr>
        <p:spPr>
          <a:xfrm>
            <a:off x="922261" y="119406"/>
            <a:ext cx="10353762" cy="1257300"/>
          </a:xfrm>
        </p:spPr>
        <p:txBody>
          <a:bodyPr/>
          <a:lstStyle/>
          <a:p>
            <a:r>
              <a:rPr lang="en-US" dirty="0"/>
              <a:t>Other Expressions – 101+</a:t>
            </a:r>
          </a:p>
        </p:txBody>
      </p:sp>
      <p:sp>
        <p:nvSpPr>
          <p:cNvPr id="3" name="Content Placeholder 2">
            <a:extLst>
              <a:ext uri="{FF2B5EF4-FFF2-40B4-BE49-F238E27FC236}">
                <a16:creationId xmlns:a16="http://schemas.microsoft.com/office/drawing/2014/main" id="{430B9F62-D87A-1E41-862E-D4CAD809472D}"/>
              </a:ext>
            </a:extLst>
          </p:cNvPr>
          <p:cNvSpPr>
            <a:spLocks noGrp="1"/>
          </p:cNvSpPr>
          <p:nvPr>
            <p:ph idx="1"/>
          </p:nvPr>
        </p:nvSpPr>
        <p:spPr>
          <a:xfrm>
            <a:off x="716437" y="1376706"/>
            <a:ext cx="10765410" cy="5335178"/>
          </a:xfrm>
        </p:spPr>
        <p:txBody>
          <a:bodyPr>
            <a:noAutofit/>
          </a:bodyPr>
          <a:lstStyle/>
          <a:p>
            <a:r>
              <a:rPr lang="en-US" sz="2400" dirty="0"/>
              <a:t>101 – a basic survey of the topic: “Using a turn signal is just Driving 101.”</a:t>
            </a:r>
          </a:p>
          <a:p>
            <a:r>
              <a:rPr lang="en-US" sz="2400" dirty="0"/>
              <a:t>1,000 – “Batting a thousand” (performing very well), “I’ve told you a thousand times” (repeating an instruction, with frustration)</a:t>
            </a:r>
          </a:p>
          <a:p>
            <a:r>
              <a:rPr lang="en-US" sz="2400" dirty="0"/>
              <a:t>9,000 – “over 9,000” is a recent expression. It is used by younger Americans to describe something extreme or impressive. It originally came from </a:t>
            </a:r>
            <a:r>
              <a:rPr lang="en-US" sz="2400" dirty="0">
                <a:hlinkClick r:id="rId3"/>
              </a:rPr>
              <a:t>a mistranslation in Dragon Ball Z</a:t>
            </a:r>
            <a:r>
              <a:rPr lang="en-US" sz="2400" dirty="0"/>
              <a:t>.</a:t>
            </a:r>
          </a:p>
          <a:p>
            <a:r>
              <a:rPr lang="en-US" sz="2400" dirty="0"/>
              <a:t>1,000,000 – “a million and one” (a lot), “never in a million years,” “look/feel like a million dollars” (look/feel great), “the million-dollar question” (the most important question)</a:t>
            </a:r>
          </a:p>
        </p:txBody>
      </p:sp>
    </p:spTree>
    <p:extLst>
      <p:ext uri="{BB962C8B-B14F-4D97-AF65-F5344CB8AC3E}">
        <p14:creationId xmlns:p14="http://schemas.microsoft.com/office/powerpoint/2010/main" val="1574989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03918-70FD-6640-8EA8-88C5039479A7}"/>
              </a:ext>
            </a:extLst>
          </p:cNvPr>
          <p:cNvSpPr>
            <a:spLocks noGrp="1"/>
          </p:cNvSpPr>
          <p:nvPr>
            <p:ph type="title"/>
          </p:nvPr>
        </p:nvSpPr>
        <p:spPr/>
        <p:txBody>
          <a:bodyPr/>
          <a:lstStyle/>
          <a:p>
            <a:r>
              <a:rPr lang="en-JP" dirty="0"/>
              <a:t>Sources</a:t>
            </a:r>
          </a:p>
        </p:txBody>
      </p:sp>
      <p:sp>
        <p:nvSpPr>
          <p:cNvPr id="3" name="Content Placeholder 2">
            <a:extLst>
              <a:ext uri="{FF2B5EF4-FFF2-40B4-BE49-F238E27FC236}">
                <a16:creationId xmlns:a16="http://schemas.microsoft.com/office/drawing/2014/main" id="{0CA1B8F6-E835-4C43-ACC9-3FB419CD061D}"/>
              </a:ext>
            </a:extLst>
          </p:cNvPr>
          <p:cNvSpPr>
            <a:spLocks noGrp="1"/>
          </p:cNvSpPr>
          <p:nvPr>
            <p:ph idx="1"/>
          </p:nvPr>
        </p:nvSpPr>
        <p:spPr/>
        <p:txBody>
          <a:bodyPr/>
          <a:lstStyle/>
          <a:p>
            <a:r>
              <a:rPr lang="en-US" dirty="0">
                <a:hlinkClick r:id="rId2"/>
              </a:rPr>
              <a:t>https://www.learn-english-today.com/idioms/idiom-categories/numbers/numbers1.html</a:t>
            </a:r>
            <a:endParaRPr lang="en-US" dirty="0"/>
          </a:p>
          <a:p>
            <a:r>
              <a:rPr lang="en-US" dirty="0">
                <a:hlinkClick r:id="rId3"/>
              </a:rPr>
              <a:t>https://www.usingenglish.com/reference/idioms/cat/34.html</a:t>
            </a:r>
            <a:endParaRPr lang="en-US" dirty="0"/>
          </a:p>
          <a:p>
            <a:r>
              <a:rPr lang="en-US" dirty="0">
                <a:hlinkClick r:id="rId4"/>
              </a:rPr>
              <a:t>https://www.dailywritingtips.com/100-idioms-about-numbers/</a:t>
            </a:r>
            <a:endParaRPr lang="en-US" dirty="0"/>
          </a:p>
          <a:p>
            <a:r>
              <a:rPr lang="en-US" dirty="0">
                <a:hlinkClick r:id="rId5"/>
              </a:rPr>
              <a:t>https://www.eslbuzz.com/25-common-english-idioms-with-numbers/</a:t>
            </a:r>
            <a:endParaRPr lang="en-US" dirty="0"/>
          </a:p>
          <a:p>
            <a:endParaRPr lang="en-US" dirty="0"/>
          </a:p>
          <a:p>
            <a:endParaRPr lang="en-JP" dirty="0"/>
          </a:p>
        </p:txBody>
      </p:sp>
    </p:spTree>
    <p:extLst>
      <p:ext uri="{BB962C8B-B14F-4D97-AF65-F5344CB8AC3E}">
        <p14:creationId xmlns:p14="http://schemas.microsoft.com/office/powerpoint/2010/main" val="518095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913795" y="609600"/>
            <a:ext cx="10353762" cy="1257300"/>
          </a:xfrm>
        </p:spPr>
        <p:txBody>
          <a:bodyPr>
            <a:normAutofit/>
          </a:bodyPr>
          <a:lstStyle/>
          <a:p>
            <a:r>
              <a:rPr lang="en-US" dirty="0"/>
              <a:t>Numbers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3465500193"/>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5077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C6DC1-D66B-A844-AD23-96035642599A}"/>
              </a:ext>
            </a:extLst>
          </p:cNvPr>
          <p:cNvSpPr>
            <a:spLocks noGrp="1"/>
          </p:cNvSpPr>
          <p:nvPr>
            <p:ph type="title"/>
          </p:nvPr>
        </p:nvSpPr>
        <p:spPr>
          <a:xfrm>
            <a:off x="913795" y="236306"/>
            <a:ext cx="10353762" cy="1150705"/>
          </a:xfrm>
        </p:spPr>
        <p:txBody>
          <a:bodyPr/>
          <a:lstStyle/>
          <a:p>
            <a:r>
              <a:rPr lang="en-US" dirty="0"/>
              <a:t>Individual Numbers</a:t>
            </a:r>
          </a:p>
        </p:txBody>
      </p:sp>
      <p:sp>
        <p:nvSpPr>
          <p:cNvPr id="3" name="Content Placeholder 2">
            <a:extLst>
              <a:ext uri="{FF2B5EF4-FFF2-40B4-BE49-F238E27FC236}">
                <a16:creationId xmlns:a16="http://schemas.microsoft.com/office/drawing/2014/main" id="{430B9F62-D87A-1E41-862E-D4CAD809472D}"/>
              </a:ext>
            </a:extLst>
          </p:cNvPr>
          <p:cNvSpPr>
            <a:spLocks noGrp="1"/>
          </p:cNvSpPr>
          <p:nvPr>
            <p:ph idx="1"/>
          </p:nvPr>
        </p:nvSpPr>
        <p:spPr>
          <a:xfrm>
            <a:off x="913794" y="1387011"/>
            <a:ext cx="10454931" cy="5234683"/>
          </a:xfrm>
        </p:spPr>
        <p:txBody>
          <a:bodyPr>
            <a:normAutofit lnSpcReduction="10000"/>
          </a:bodyPr>
          <a:lstStyle/>
          <a:p>
            <a:r>
              <a:rPr lang="en-US" dirty="0"/>
              <a:t>1 – The first, the best, the most important or powerful.</a:t>
            </a:r>
            <a:br>
              <a:rPr lang="en-US" dirty="0"/>
            </a:br>
            <a:r>
              <a:rPr lang="en-US" dirty="0"/>
              <a:t>      Alternatively: alone, set apart, or unique.</a:t>
            </a:r>
          </a:p>
          <a:p>
            <a:r>
              <a:rPr lang="en-US" dirty="0"/>
              <a:t>2 – (a) The helper or replacement; (b) matching: twins, a pair, a couple, or a partnership; (c) opposites; (d) a liar (</a:t>
            </a:r>
            <a:r>
              <a:rPr lang="en-US" i="1" dirty="0"/>
              <a:t>See Other Expressions – Two</a:t>
            </a:r>
            <a:r>
              <a:rPr lang="en-US" dirty="0"/>
              <a:t>)</a:t>
            </a:r>
          </a:p>
          <a:p>
            <a:r>
              <a:rPr lang="en-US" dirty="0"/>
              <a:t>3 – A common quantity in examples; see the ancient Greek </a:t>
            </a:r>
            <a:r>
              <a:rPr lang="en-US" i="1" dirty="0" err="1"/>
              <a:t>hendiatris</a:t>
            </a:r>
            <a:r>
              <a:rPr lang="en-US" i="1" dirty="0"/>
              <a:t>, </a:t>
            </a:r>
            <a:r>
              <a:rPr lang="en-US" dirty="0"/>
              <a:t>the Roman “rule of three,” or the Celtic “three things there be” poetry. According to old superstitions, both good and bad events allegedly happen in sets of three. Many religions have a trio of gods or three aspects of one God. </a:t>
            </a:r>
          </a:p>
          <a:p>
            <a:r>
              <a:rPr lang="en-US" dirty="0"/>
              <a:t>7 – Considered to be the “lucky number” in America.</a:t>
            </a:r>
          </a:p>
          <a:p>
            <a:r>
              <a:rPr lang="en-US" dirty="0"/>
              <a:t>9 – The number of lives that a cat (or a very lucky person) has.</a:t>
            </a:r>
          </a:p>
          <a:p>
            <a:r>
              <a:rPr lang="en-US" dirty="0"/>
              <a:t>12 – a dozen (common quantity of eggs, doughnuts, loaves of bread, etc.)</a:t>
            </a:r>
          </a:p>
          <a:p>
            <a:r>
              <a:rPr lang="en-US" dirty="0"/>
              <a:t>13 – Considered to be an unlucky number in America.</a:t>
            </a:r>
          </a:p>
        </p:txBody>
      </p:sp>
    </p:spTree>
    <p:extLst>
      <p:ext uri="{BB962C8B-B14F-4D97-AF65-F5344CB8AC3E}">
        <p14:creationId xmlns:p14="http://schemas.microsoft.com/office/powerpoint/2010/main" val="575462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C6DC1-D66B-A844-AD23-96035642599A}"/>
              </a:ext>
            </a:extLst>
          </p:cNvPr>
          <p:cNvSpPr>
            <a:spLocks noGrp="1"/>
          </p:cNvSpPr>
          <p:nvPr>
            <p:ph type="title"/>
          </p:nvPr>
        </p:nvSpPr>
        <p:spPr>
          <a:xfrm>
            <a:off x="913795" y="188360"/>
            <a:ext cx="10353762" cy="1257300"/>
          </a:xfrm>
        </p:spPr>
        <p:txBody>
          <a:bodyPr/>
          <a:lstStyle/>
          <a:p>
            <a:r>
              <a:rPr lang="en-US" dirty="0"/>
              <a:t>Individual Numbers</a:t>
            </a:r>
          </a:p>
        </p:txBody>
      </p:sp>
      <p:sp>
        <p:nvSpPr>
          <p:cNvPr id="3" name="Content Placeholder 2">
            <a:extLst>
              <a:ext uri="{FF2B5EF4-FFF2-40B4-BE49-F238E27FC236}">
                <a16:creationId xmlns:a16="http://schemas.microsoft.com/office/drawing/2014/main" id="{430B9F62-D87A-1E41-862E-D4CAD809472D}"/>
              </a:ext>
            </a:extLst>
          </p:cNvPr>
          <p:cNvSpPr>
            <a:spLocks noGrp="1"/>
          </p:cNvSpPr>
          <p:nvPr>
            <p:ph idx="1"/>
          </p:nvPr>
        </p:nvSpPr>
        <p:spPr>
          <a:xfrm>
            <a:off x="913795" y="1476484"/>
            <a:ext cx="10353762" cy="4811300"/>
          </a:xfrm>
        </p:spPr>
        <p:txBody>
          <a:bodyPr>
            <a:normAutofit fontScale="85000" lnSpcReduction="10000"/>
          </a:bodyPr>
          <a:lstStyle/>
          <a:p>
            <a:r>
              <a:rPr lang="en-US" dirty="0"/>
              <a:t>40 – A common quantity in classical literature, especially of Semitic origin (rain for 40 days and nights, lost in the desert for 40 years, Ali Baba and the 40 thieves)</a:t>
            </a:r>
          </a:p>
          <a:p>
            <a:r>
              <a:rPr lang="en-US" dirty="0"/>
              <a:t>42 – A literary reference from the book </a:t>
            </a:r>
            <a:r>
              <a:rPr lang="en-US" i="1" dirty="0"/>
              <a:t>A </a:t>
            </a:r>
            <a:r>
              <a:rPr lang="en-US" i="1" dirty="0" err="1"/>
              <a:t>Hitchhicker’s</a:t>
            </a:r>
            <a:r>
              <a:rPr lang="en-US" i="1" dirty="0"/>
              <a:t> Guide to the Galaxy</a:t>
            </a:r>
            <a:r>
              <a:rPr lang="en-US" dirty="0"/>
              <a:t>, the number 42 is supposed to be the answer to “the meaning of life, the  universe, and everything” (but no one knows the question). In recent years, it has become a reference as a perfect number.</a:t>
            </a:r>
          </a:p>
          <a:p>
            <a:r>
              <a:rPr lang="en-US" dirty="0"/>
              <a:t>69 – An extremely common sexual reference. See </a:t>
            </a:r>
            <a:r>
              <a:rPr lang="en-US" i="1" dirty="0"/>
              <a:t>Urban Dictionary</a:t>
            </a:r>
            <a:r>
              <a:rPr lang="en-US" dirty="0"/>
              <a:t> for details.</a:t>
            </a:r>
          </a:p>
          <a:p>
            <a:r>
              <a:rPr lang="en-US" dirty="0"/>
              <a:t>72 – A common quantity in ancient faiths – 72 virgins for martyrs in Paradise, 72 names for God in the Kabbalah, 72 languages spoken at Babel, 72 disciples captured Osiris</a:t>
            </a:r>
          </a:p>
          <a:p>
            <a:r>
              <a:rPr lang="en-US" dirty="0"/>
              <a:t>420 – Used as a reference for cannabis possession or consumption, or the time at which it becomes “socially acceptable” to use cannabis (4:20 PM)</a:t>
            </a:r>
          </a:p>
          <a:p>
            <a:r>
              <a:rPr lang="en-US" dirty="0"/>
              <a:t>666 – A Christian Biblical reference to the Devil, the Antichrist, or the end of times (the Apocalypse). Strongly avoided by certain people.</a:t>
            </a:r>
          </a:p>
        </p:txBody>
      </p:sp>
    </p:spTree>
    <p:extLst>
      <p:ext uri="{BB962C8B-B14F-4D97-AF65-F5344CB8AC3E}">
        <p14:creationId xmlns:p14="http://schemas.microsoft.com/office/powerpoint/2010/main" val="1365909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C6DC1-D66B-A844-AD23-96035642599A}"/>
              </a:ext>
            </a:extLst>
          </p:cNvPr>
          <p:cNvSpPr>
            <a:spLocks noGrp="1"/>
          </p:cNvSpPr>
          <p:nvPr>
            <p:ph type="title"/>
          </p:nvPr>
        </p:nvSpPr>
        <p:spPr>
          <a:xfrm>
            <a:off x="924443" y="291101"/>
            <a:ext cx="10353762" cy="1219200"/>
          </a:xfrm>
        </p:spPr>
        <p:txBody>
          <a:bodyPr/>
          <a:lstStyle/>
          <a:p>
            <a:r>
              <a:rPr lang="en-US" dirty="0"/>
              <a:t>Significant Times &amp; Dates</a:t>
            </a:r>
          </a:p>
        </p:txBody>
      </p:sp>
      <p:sp>
        <p:nvSpPr>
          <p:cNvPr id="3" name="Content Placeholder 2">
            <a:extLst>
              <a:ext uri="{FF2B5EF4-FFF2-40B4-BE49-F238E27FC236}">
                <a16:creationId xmlns:a16="http://schemas.microsoft.com/office/drawing/2014/main" id="{430B9F62-D87A-1E41-862E-D4CAD809472D}"/>
              </a:ext>
            </a:extLst>
          </p:cNvPr>
          <p:cNvSpPr>
            <a:spLocks noGrp="1"/>
          </p:cNvSpPr>
          <p:nvPr>
            <p:ph idx="1"/>
          </p:nvPr>
        </p:nvSpPr>
        <p:spPr>
          <a:xfrm>
            <a:off x="913795" y="1510301"/>
            <a:ext cx="10353762" cy="5219272"/>
          </a:xfrm>
        </p:spPr>
        <p:txBody>
          <a:bodyPr>
            <a:normAutofit/>
          </a:bodyPr>
          <a:lstStyle/>
          <a:p>
            <a:r>
              <a:rPr lang="en-US" dirty="0"/>
              <a:t>Friday the 13</a:t>
            </a:r>
            <a:r>
              <a:rPr lang="en-US" baseline="30000" dirty="0"/>
              <a:t>th</a:t>
            </a:r>
          </a:p>
          <a:p>
            <a:pPr lvl="1"/>
            <a:r>
              <a:rPr lang="en-US" dirty="0"/>
              <a:t>A terrible, unlucky day; a reference to the horror movie with that name</a:t>
            </a:r>
          </a:p>
          <a:p>
            <a:r>
              <a:rPr lang="en-US" dirty="0"/>
              <a:t>11:11</a:t>
            </a:r>
          </a:p>
          <a:p>
            <a:pPr lvl="1"/>
            <a:r>
              <a:rPr lang="en-US" dirty="0"/>
              <a:t>Some people make a wish at this time.</a:t>
            </a:r>
          </a:p>
          <a:p>
            <a:r>
              <a:rPr lang="en-US" dirty="0"/>
              <a:t>12:00 AM</a:t>
            </a:r>
          </a:p>
          <a:p>
            <a:pPr lvl="1"/>
            <a:r>
              <a:rPr lang="en-US" dirty="0"/>
              <a:t>“The stroke of midnight” is the transition from one day to the next, so some people consider it a “magical” moment, when spells can break. (e.g., Cinderella)</a:t>
            </a:r>
          </a:p>
          <a:p>
            <a:r>
              <a:rPr lang="en-US" dirty="0"/>
              <a:t>12:00 PM</a:t>
            </a:r>
          </a:p>
          <a:p>
            <a:pPr lvl="1"/>
            <a:r>
              <a:rPr lang="en-US" dirty="0"/>
              <a:t>Often known as “high noon,” many punishments </a:t>
            </a:r>
            <a:r>
              <a:rPr lang="en-US"/>
              <a:t>and fights </a:t>
            </a:r>
            <a:r>
              <a:rPr lang="en-US" dirty="0"/>
              <a:t>used to happen at this time.</a:t>
            </a:r>
          </a:p>
        </p:txBody>
      </p:sp>
    </p:spTree>
    <p:extLst>
      <p:ext uri="{BB962C8B-B14F-4D97-AF65-F5344CB8AC3E}">
        <p14:creationId xmlns:p14="http://schemas.microsoft.com/office/powerpoint/2010/main" val="1520699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C6DC1-D66B-A844-AD23-96035642599A}"/>
              </a:ext>
            </a:extLst>
          </p:cNvPr>
          <p:cNvSpPr>
            <a:spLocks noGrp="1"/>
          </p:cNvSpPr>
          <p:nvPr>
            <p:ph type="title"/>
          </p:nvPr>
        </p:nvSpPr>
        <p:spPr>
          <a:xfrm>
            <a:off x="924443" y="291101"/>
            <a:ext cx="10353762" cy="756863"/>
          </a:xfrm>
        </p:spPr>
        <p:txBody>
          <a:bodyPr/>
          <a:lstStyle/>
          <a:p>
            <a:r>
              <a:rPr lang="en-US" dirty="0"/>
              <a:t>Significant Times &amp; Dates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30B9F62-D87A-1E41-862E-D4CAD809472D}"/>
                  </a:ext>
                </a:extLst>
              </p:cNvPr>
              <p:cNvSpPr>
                <a:spLocks noGrp="1"/>
              </p:cNvSpPr>
              <p:nvPr>
                <p:ph idx="1"/>
              </p:nvPr>
            </p:nvSpPr>
            <p:spPr>
              <a:xfrm>
                <a:off x="913795" y="1047964"/>
                <a:ext cx="10353762" cy="5681609"/>
              </a:xfrm>
            </p:spPr>
            <p:txBody>
              <a:bodyPr>
                <a:normAutofit lnSpcReduction="10000"/>
              </a:bodyPr>
              <a:lstStyle/>
              <a:p>
                <a:r>
                  <a:rPr lang="en-US" dirty="0"/>
                  <a:t>March 14</a:t>
                </a:r>
                <a:r>
                  <a:rPr lang="en-US" baseline="30000" dirty="0"/>
                  <a:t>th</a:t>
                </a:r>
                <a:r>
                  <a:rPr lang="en-US" dirty="0"/>
                  <a:t> (3.14)</a:t>
                </a:r>
              </a:p>
              <a:p>
                <a:pPr lvl="1"/>
                <a:r>
                  <a:rPr lang="en-US" dirty="0"/>
                  <a:t>Pi Day; referring to the first 3 digits of </a:t>
                </a:r>
                <a14:m>
                  <m:oMath xmlns:m="http://schemas.openxmlformats.org/officeDocument/2006/math">
                    <m:r>
                      <a:rPr lang="el-GR" i="1" smtClean="0">
                        <a:latin typeface="Cambria Math" panose="02040503050406030204" pitchFamily="18" charset="0"/>
                      </a:rPr>
                      <m:t>𝜋</m:t>
                    </m:r>
                  </m:oMath>
                </a14:m>
                <a:r>
                  <a:rPr lang="en-US" dirty="0"/>
                  <a:t>. Some Americans eat pie on this day.</a:t>
                </a:r>
              </a:p>
              <a:p>
                <a:r>
                  <a:rPr lang="en-US" dirty="0"/>
                  <a:t>March 15</a:t>
                </a:r>
                <a:r>
                  <a:rPr lang="en-US" baseline="30000" dirty="0"/>
                  <a:t>th</a:t>
                </a:r>
                <a:r>
                  <a:rPr lang="en-US" dirty="0"/>
                  <a:t> (The Ides of March) </a:t>
                </a:r>
              </a:p>
              <a:p>
                <a:pPr lvl="1"/>
                <a:r>
                  <a:rPr lang="en-US" dirty="0"/>
                  <a:t>A day to “beware” or be cautious; a reference to the day that Julius Caesar was betrayed and stabbed by many Roman senators</a:t>
                </a:r>
              </a:p>
              <a:p>
                <a:r>
                  <a:rPr lang="en-US" dirty="0"/>
                  <a:t>April 1</a:t>
                </a:r>
                <a:r>
                  <a:rPr lang="en-US" baseline="30000" dirty="0"/>
                  <a:t>st</a:t>
                </a:r>
                <a:r>
                  <a:rPr lang="en-US" dirty="0"/>
                  <a:t> (April Fool’s)</a:t>
                </a:r>
              </a:p>
              <a:p>
                <a:pPr lvl="1"/>
                <a:r>
                  <a:rPr lang="en-US" dirty="0"/>
                  <a:t>A day for pranks; a reference to the “32</a:t>
                </a:r>
                <a:r>
                  <a:rPr lang="en-US" baseline="30000" dirty="0"/>
                  <a:t>nd</a:t>
                </a:r>
                <a:r>
                  <a:rPr lang="en-US" dirty="0"/>
                  <a:t> of March” pranks in Chaucer’s work</a:t>
                </a:r>
              </a:p>
              <a:p>
                <a:r>
                  <a:rPr lang="en-US" dirty="0"/>
                  <a:t>April 20</a:t>
                </a:r>
                <a:r>
                  <a:rPr lang="en-US" baseline="30000" dirty="0"/>
                  <a:t>th</a:t>
                </a:r>
                <a:r>
                  <a:rPr lang="en-US" dirty="0"/>
                  <a:t>  (4-20)</a:t>
                </a:r>
              </a:p>
              <a:p>
                <a:pPr lvl="1"/>
                <a:r>
                  <a:rPr lang="en-US" dirty="0"/>
                  <a:t>An unofficial holiday for cannabis; people who use cannabis often have a party together on this day.</a:t>
                </a:r>
              </a:p>
              <a:p>
                <a:r>
                  <a:rPr lang="en-US" dirty="0"/>
                  <a:t>May 4</a:t>
                </a:r>
                <a:r>
                  <a:rPr lang="en-US" baseline="30000" dirty="0"/>
                  <a:t>th</a:t>
                </a:r>
                <a:r>
                  <a:rPr lang="en-US" dirty="0"/>
                  <a:t> ( “May the 4</a:t>
                </a:r>
                <a:r>
                  <a:rPr lang="en-US" baseline="30000" dirty="0"/>
                  <a:t>th</a:t>
                </a:r>
                <a:r>
                  <a:rPr lang="en-US" dirty="0"/>
                  <a:t>”)</a:t>
                </a:r>
              </a:p>
              <a:p>
                <a:pPr lvl="1"/>
                <a:r>
                  <a:rPr lang="en-US" dirty="0"/>
                  <a:t>Star Wars Day; refers to the similar-sounding expression from the series, “May the force be with you.”</a:t>
                </a:r>
              </a:p>
            </p:txBody>
          </p:sp>
        </mc:Choice>
        <mc:Fallback xmlns="">
          <p:sp>
            <p:nvSpPr>
              <p:cNvPr id="3" name="Content Placeholder 2">
                <a:extLst>
                  <a:ext uri="{FF2B5EF4-FFF2-40B4-BE49-F238E27FC236}">
                    <a16:creationId xmlns:a16="http://schemas.microsoft.com/office/drawing/2014/main" id="{430B9F62-D87A-1E41-862E-D4CAD809472D}"/>
                  </a:ext>
                </a:extLst>
              </p:cNvPr>
              <p:cNvSpPr>
                <a:spLocks noGrp="1" noRot="1" noChangeAspect="1" noMove="1" noResize="1" noEditPoints="1" noAdjustHandles="1" noChangeArrowheads="1" noChangeShapeType="1" noTextEdit="1"/>
              </p:cNvSpPr>
              <p:nvPr>
                <p:ph idx="1"/>
              </p:nvPr>
            </p:nvSpPr>
            <p:spPr>
              <a:xfrm>
                <a:off x="913795" y="1047964"/>
                <a:ext cx="10353762" cy="5681609"/>
              </a:xfrm>
              <a:blipFill>
                <a:blip r:embed="rId2"/>
                <a:stretch>
                  <a:fillRect/>
                </a:stretch>
              </a:blipFill>
            </p:spPr>
            <p:txBody>
              <a:bodyPr/>
              <a:lstStyle/>
              <a:p>
                <a:r>
                  <a:rPr lang="en-JP">
                    <a:noFill/>
                  </a:rPr>
                  <a:t> </a:t>
                </a:r>
              </a:p>
            </p:txBody>
          </p:sp>
        </mc:Fallback>
      </mc:AlternateContent>
    </p:spTree>
    <p:extLst>
      <p:ext uri="{BB962C8B-B14F-4D97-AF65-F5344CB8AC3E}">
        <p14:creationId xmlns:p14="http://schemas.microsoft.com/office/powerpoint/2010/main" val="3810101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C6DC1-D66B-A844-AD23-96035642599A}"/>
              </a:ext>
            </a:extLst>
          </p:cNvPr>
          <p:cNvSpPr>
            <a:spLocks noGrp="1"/>
          </p:cNvSpPr>
          <p:nvPr>
            <p:ph type="title"/>
          </p:nvPr>
        </p:nvSpPr>
        <p:spPr>
          <a:xfrm>
            <a:off x="922261" y="279662"/>
            <a:ext cx="10353762" cy="1257300"/>
          </a:xfrm>
        </p:spPr>
        <p:txBody>
          <a:bodyPr/>
          <a:lstStyle/>
          <a:p>
            <a:r>
              <a:rPr lang="en-US" dirty="0"/>
              <a:t>Other Expressions – “Zero”</a:t>
            </a:r>
          </a:p>
        </p:txBody>
      </p:sp>
      <p:sp>
        <p:nvSpPr>
          <p:cNvPr id="3" name="Content Placeholder 2">
            <a:extLst>
              <a:ext uri="{FF2B5EF4-FFF2-40B4-BE49-F238E27FC236}">
                <a16:creationId xmlns:a16="http://schemas.microsoft.com/office/drawing/2014/main" id="{430B9F62-D87A-1E41-862E-D4CAD809472D}"/>
              </a:ext>
            </a:extLst>
          </p:cNvPr>
          <p:cNvSpPr>
            <a:spLocks noGrp="1"/>
          </p:cNvSpPr>
          <p:nvPr>
            <p:ph idx="1"/>
          </p:nvPr>
        </p:nvSpPr>
        <p:spPr>
          <a:xfrm>
            <a:off x="716437" y="1536962"/>
            <a:ext cx="10765410" cy="5174921"/>
          </a:xfrm>
        </p:spPr>
        <p:txBody>
          <a:bodyPr>
            <a:noAutofit/>
          </a:bodyPr>
          <a:lstStyle/>
          <a:p>
            <a:r>
              <a:rPr lang="en-US" b="1" dirty="0">
                <a:effectLst/>
              </a:rPr>
              <a:t>zero in on something</a:t>
            </a:r>
            <a:endParaRPr lang="en-US" dirty="0">
              <a:effectLst/>
            </a:endParaRPr>
          </a:p>
          <a:p>
            <a:pPr lvl="1"/>
            <a:r>
              <a:rPr lang="en-US" dirty="0">
                <a:effectLst/>
              </a:rPr>
              <a:t>If you </a:t>
            </a:r>
            <a:r>
              <a:rPr lang="en-US" i="1" dirty="0">
                <a:effectLst/>
              </a:rPr>
              <a:t>zero in on</a:t>
            </a:r>
            <a:r>
              <a:rPr lang="en-US" dirty="0">
                <a:effectLst/>
              </a:rPr>
              <a:t> something, you focus all your attention on that particular thing.</a:t>
            </a:r>
            <a:br>
              <a:rPr lang="en-US" dirty="0">
                <a:effectLst/>
              </a:rPr>
            </a:br>
            <a:r>
              <a:rPr lang="en-US" i="1" dirty="0">
                <a:effectLst/>
              </a:rPr>
              <a:t>"The detective immediately </a:t>
            </a:r>
            <a:r>
              <a:rPr lang="en-US" b="1" i="1" dirty="0">
                <a:effectLst/>
              </a:rPr>
              <a:t>zeroed in on</a:t>
            </a:r>
            <a:r>
              <a:rPr lang="en-US" i="1" dirty="0">
                <a:effectLst/>
              </a:rPr>
              <a:t> the missing book."</a:t>
            </a:r>
            <a:endParaRPr lang="en-US" dirty="0">
              <a:effectLst/>
            </a:endParaRPr>
          </a:p>
          <a:p>
            <a:r>
              <a:rPr lang="en-US" b="1" dirty="0">
                <a:effectLst/>
              </a:rPr>
              <a:t>zero tolerance</a:t>
            </a:r>
            <a:endParaRPr lang="en-US" dirty="0">
              <a:effectLst/>
            </a:endParaRPr>
          </a:p>
          <a:p>
            <a:pPr lvl="1"/>
            <a:r>
              <a:rPr lang="en-US" dirty="0">
                <a:effectLst/>
              </a:rPr>
              <a:t>If an activity or a certain type of </a:t>
            </a:r>
            <a:r>
              <a:rPr lang="en-US" dirty="0" err="1">
                <a:effectLst/>
              </a:rPr>
              <a:t>behaviour</a:t>
            </a:r>
            <a:r>
              <a:rPr lang="en-US" dirty="0">
                <a:effectLst/>
              </a:rPr>
              <a:t> is given</a:t>
            </a:r>
            <a:r>
              <a:rPr lang="en-US" i="1" dirty="0">
                <a:effectLst/>
              </a:rPr>
              <a:t> zero tolerance</a:t>
            </a:r>
            <a:r>
              <a:rPr lang="en-US" dirty="0">
                <a:effectLst/>
              </a:rPr>
              <a:t>, it will not be accepted, not even once.</a:t>
            </a:r>
            <a:br>
              <a:rPr lang="en-US" dirty="0">
                <a:effectLst/>
              </a:rPr>
            </a:br>
            <a:r>
              <a:rPr lang="en-US" i="1" dirty="0">
                <a:effectLst/>
              </a:rPr>
              <a:t>”My mother has </a:t>
            </a:r>
            <a:r>
              <a:rPr lang="en-US" b="1" i="1" dirty="0">
                <a:effectLst/>
              </a:rPr>
              <a:t>zero tolerance</a:t>
            </a:r>
            <a:r>
              <a:rPr lang="en-US" i="1" dirty="0">
                <a:effectLst/>
              </a:rPr>
              <a:t> for violence in movies."</a:t>
            </a:r>
            <a:endParaRPr lang="en-US" dirty="0">
              <a:effectLst/>
            </a:endParaRPr>
          </a:p>
          <a:p>
            <a:r>
              <a:rPr lang="en-US" b="1" dirty="0">
                <a:effectLst/>
              </a:rPr>
              <a:t>zero sum game</a:t>
            </a:r>
          </a:p>
          <a:p>
            <a:pPr lvl="1"/>
            <a:r>
              <a:rPr lang="en-US" dirty="0">
                <a:effectLst/>
              </a:rPr>
              <a:t>A situation in which one person's gain is the same as another's loss.</a:t>
            </a:r>
            <a:br>
              <a:rPr lang="en-US" dirty="0">
                <a:effectLst/>
              </a:rPr>
            </a:br>
            <a:endParaRPr lang="en-US" dirty="0">
              <a:effectLst/>
            </a:endParaRPr>
          </a:p>
        </p:txBody>
      </p:sp>
    </p:spTree>
    <p:extLst>
      <p:ext uri="{BB962C8B-B14F-4D97-AF65-F5344CB8AC3E}">
        <p14:creationId xmlns:p14="http://schemas.microsoft.com/office/powerpoint/2010/main" val="472697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C6DC1-D66B-A844-AD23-96035642599A}"/>
              </a:ext>
            </a:extLst>
          </p:cNvPr>
          <p:cNvSpPr>
            <a:spLocks noGrp="1"/>
          </p:cNvSpPr>
          <p:nvPr>
            <p:ph type="title"/>
          </p:nvPr>
        </p:nvSpPr>
        <p:spPr>
          <a:xfrm>
            <a:off x="922261" y="279662"/>
            <a:ext cx="10353762" cy="1257300"/>
          </a:xfrm>
        </p:spPr>
        <p:txBody>
          <a:bodyPr/>
          <a:lstStyle/>
          <a:p>
            <a:r>
              <a:rPr lang="en-US" dirty="0"/>
              <a:t>Other Expressions – “Half”</a:t>
            </a:r>
          </a:p>
        </p:txBody>
      </p:sp>
      <p:sp>
        <p:nvSpPr>
          <p:cNvPr id="3" name="Content Placeholder 2">
            <a:extLst>
              <a:ext uri="{FF2B5EF4-FFF2-40B4-BE49-F238E27FC236}">
                <a16:creationId xmlns:a16="http://schemas.microsoft.com/office/drawing/2014/main" id="{430B9F62-D87A-1E41-862E-D4CAD809472D}"/>
              </a:ext>
            </a:extLst>
          </p:cNvPr>
          <p:cNvSpPr>
            <a:spLocks noGrp="1"/>
          </p:cNvSpPr>
          <p:nvPr>
            <p:ph idx="1"/>
          </p:nvPr>
        </p:nvSpPr>
        <p:spPr>
          <a:xfrm>
            <a:off x="716437" y="1536962"/>
            <a:ext cx="10765410" cy="5174921"/>
          </a:xfrm>
        </p:spPr>
        <p:txBody>
          <a:bodyPr>
            <a:noAutofit/>
          </a:bodyPr>
          <a:lstStyle/>
          <a:p>
            <a:r>
              <a:rPr lang="en-US" b="1" dirty="0">
                <a:effectLst/>
              </a:rPr>
              <a:t>Half-assed*</a:t>
            </a:r>
          </a:p>
          <a:p>
            <a:pPr lvl="1"/>
            <a:r>
              <a:rPr lang="en-US" dirty="0">
                <a:effectLst/>
              </a:rPr>
              <a:t>Incomplete or poorly done due to low effort</a:t>
            </a:r>
          </a:p>
          <a:p>
            <a:r>
              <a:rPr lang="en-US" b="1" dirty="0">
                <a:effectLst/>
              </a:rPr>
              <a:t>half-baked</a:t>
            </a:r>
          </a:p>
          <a:p>
            <a:pPr lvl="1"/>
            <a:r>
              <a:rPr lang="en-US" dirty="0">
                <a:effectLst/>
              </a:rPr>
              <a:t>An incomplete plan</a:t>
            </a:r>
          </a:p>
          <a:p>
            <a:r>
              <a:rPr lang="en-US" b="1" dirty="0">
                <a:effectLst/>
              </a:rPr>
              <a:t>half the battle</a:t>
            </a:r>
            <a:endParaRPr lang="en-US" dirty="0">
              <a:effectLst/>
            </a:endParaRPr>
          </a:p>
          <a:p>
            <a:pPr lvl="1"/>
            <a:r>
              <a:rPr lang="en-US" dirty="0">
                <a:effectLst/>
              </a:rPr>
              <a:t>A strong start to the initiative</a:t>
            </a:r>
            <a:endParaRPr lang="en-US" i="1" dirty="0">
              <a:effectLst/>
            </a:endParaRPr>
          </a:p>
          <a:p>
            <a:r>
              <a:rPr lang="en-US" b="1" dirty="0">
                <a:effectLst/>
              </a:rPr>
              <a:t>half an eye</a:t>
            </a:r>
            <a:endParaRPr lang="en-US" dirty="0">
              <a:effectLst/>
            </a:endParaRPr>
          </a:p>
          <a:p>
            <a:pPr lvl="1"/>
            <a:r>
              <a:rPr lang="en-US" dirty="0">
                <a:effectLst/>
              </a:rPr>
              <a:t>To watch something without giving it your full attention</a:t>
            </a:r>
          </a:p>
          <a:p>
            <a:r>
              <a:rPr lang="en-US" b="1" dirty="0">
                <a:effectLst/>
              </a:rPr>
              <a:t>half a mind</a:t>
            </a:r>
            <a:endParaRPr lang="en-US" dirty="0">
              <a:effectLst/>
            </a:endParaRPr>
          </a:p>
          <a:p>
            <a:pPr lvl="1"/>
            <a:r>
              <a:rPr lang="en-US" dirty="0">
                <a:effectLst/>
              </a:rPr>
              <a:t>To think seriously about a plan but not yet reach a decision</a:t>
            </a:r>
            <a:br>
              <a:rPr lang="en-US" dirty="0">
                <a:effectLst/>
              </a:rPr>
            </a:br>
            <a:br>
              <a:rPr lang="en-US" dirty="0">
                <a:effectLst/>
              </a:rPr>
            </a:br>
            <a:endParaRPr lang="en-US" dirty="0">
              <a:effectLst/>
            </a:endParaRPr>
          </a:p>
        </p:txBody>
      </p:sp>
      <p:sp>
        <p:nvSpPr>
          <p:cNvPr id="5" name="TextBox 4">
            <a:extLst>
              <a:ext uri="{FF2B5EF4-FFF2-40B4-BE49-F238E27FC236}">
                <a16:creationId xmlns:a16="http://schemas.microsoft.com/office/drawing/2014/main" id="{7EDA2522-C7B4-4E44-80F2-7305BDFFCD8C}"/>
              </a:ext>
            </a:extLst>
          </p:cNvPr>
          <p:cNvSpPr txBox="1"/>
          <p:nvPr/>
        </p:nvSpPr>
        <p:spPr>
          <a:xfrm>
            <a:off x="10144897" y="6342551"/>
            <a:ext cx="1874872" cy="369332"/>
          </a:xfrm>
          <a:prstGeom prst="rect">
            <a:avLst/>
          </a:prstGeom>
          <a:noFill/>
        </p:spPr>
        <p:txBody>
          <a:bodyPr wrap="none" rtlCol="0">
            <a:spAutoFit/>
          </a:bodyPr>
          <a:lstStyle/>
          <a:p>
            <a:r>
              <a:rPr lang="en-JP" dirty="0"/>
              <a:t>* vulgar, impolite</a:t>
            </a:r>
          </a:p>
        </p:txBody>
      </p:sp>
    </p:spTree>
    <p:extLst>
      <p:ext uri="{BB962C8B-B14F-4D97-AF65-F5344CB8AC3E}">
        <p14:creationId xmlns:p14="http://schemas.microsoft.com/office/powerpoint/2010/main" val="143685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C6DC1-D66B-A844-AD23-96035642599A}"/>
              </a:ext>
            </a:extLst>
          </p:cNvPr>
          <p:cNvSpPr>
            <a:spLocks noGrp="1"/>
          </p:cNvSpPr>
          <p:nvPr>
            <p:ph type="title"/>
          </p:nvPr>
        </p:nvSpPr>
        <p:spPr>
          <a:xfrm>
            <a:off x="922261" y="279662"/>
            <a:ext cx="10353762" cy="1257300"/>
          </a:xfrm>
        </p:spPr>
        <p:txBody>
          <a:bodyPr/>
          <a:lstStyle/>
          <a:p>
            <a:r>
              <a:rPr lang="en-US" dirty="0"/>
              <a:t>Other Expressions – “One”</a:t>
            </a:r>
          </a:p>
        </p:txBody>
      </p:sp>
      <p:sp>
        <p:nvSpPr>
          <p:cNvPr id="3" name="Content Placeholder 2">
            <a:extLst>
              <a:ext uri="{FF2B5EF4-FFF2-40B4-BE49-F238E27FC236}">
                <a16:creationId xmlns:a16="http://schemas.microsoft.com/office/drawing/2014/main" id="{430B9F62-D87A-1E41-862E-D4CAD809472D}"/>
              </a:ext>
            </a:extLst>
          </p:cNvPr>
          <p:cNvSpPr>
            <a:spLocks noGrp="1"/>
          </p:cNvSpPr>
          <p:nvPr>
            <p:ph idx="1"/>
          </p:nvPr>
        </p:nvSpPr>
        <p:spPr>
          <a:xfrm>
            <a:off x="716437" y="1716070"/>
            <a:ext cx="10765410" cy="4995813"/>
          </a:xfrm>
        </p:spPr>
        <p:txBody>
          <a:bodyPr>
            <a:noAutofit/>
          </a:bodyPr>
          <a:lstStyle/>
          <a:p>
            <a:pPr lvl="1"/>
            <a:r>
              <a:rPr lang="en-US" sz="2000" dirty="0"/>
              <a:t>“</a:t>
            </a:r>
            <a:r>
              <a:rPr lang="en-US" sz="2000" dirty="0" err="1"/>
              <a:t>numero</a:t>
            </a:r>
            <a:r>
              <a:rPr lang="en-US" sz="2000" dirty="0"/>
              <a:t> uno” – the leader of the organization or person in command</a:t>
            </a:r>
          </a:p>
          <a:p>
            <a:pPr lvl="1"/>
            <a:r>
              <a:rPr lang="en-US" sz="2000" dirty="0"/>
              <a:t>“back to square one” – to start over (as in a game)</a:t>
            </a:r>
          </a:p>
          <a:p>
            <a:pPr lvl="1"/>
            <a:r>
              <a:rPr lang="en-US" sz="2000" dirty="0"/>
              <a:t>“have one too many” - to drink too much alcohol</a:t>
            </a:r>
          </a:p>
          <a:p>
            <a:pPr lvl="1"/>
            <a:r>
              <a:rPr lang="en-US" sz="2000" dirty="0"/>
              <a:t>“one for the road” – to have a drink right before leaving the bar</a:t>
            </a:r>
          </a:p>
          <a:p>
            <a:pPr lvl="1"/>
            <a:r>
              <a:rPr lang="en-US" sz="2000" dirty="0"/>
              <a:t>“cast the first stone” – to be the first person to criticize, the worthiest to judge</a:t>
            </a:r>
          </a:p>
          <a:p>
            <a:pPr lvl="1"/>
            <a:r>
              <a:rPr lang="en-US" sz="2000" dirty="0"/>
              <a:t>“in one fell swoop” – all at once, quickly and aggressively (like a hunting bird)</a:t>
            </a:r>
          </a:p>
          <a:p>
            <a:pPr lvl="1"/>
            <a:r>
              <a:rPr lang="en-US" sz="2000" dirty="0"/>
              <a:t>“one foot in the grave” – someone who is close to death</a:t>
            </a:r>
          </a:p>
          <a:p>
            <a:pPr lvl="1"/>
            <a:r>
              <a:rPr lang="en-US" sz="2000" dirty="0"/>
              <a:t>“have a one-track mind” – be focused on or obsessed with one topic</a:t>
            </a:r>
          </a:p>
          <a:p>
            <a:pPr lvl="1"/>
            <a:r>
              <a:rPr lang="en-US" sz="2000" dirty="0"/>
              <a:t>“look out for number one” – prioritize yourself, take care of your own interests</a:t>
            </a:r>
          </a:p>
          <a:p>
            <a:pPr lvl="1"/>
            <a:r>
              <a:rPr lang="en-US" sz="2000" dirty="0"/>
              <a:t>“sleep with one eye open” – be on guard for possible danger</a:t>
            </a:r>
          </a:p>
        </p:txBody>
      </p:sp>
    </p:spTree>
    <p:extLst>
      <p:ext uri="{BB962C8B-B14F-4D97-AF65-F5344CB8AC3E}">
        <p14:creationId xmlns:p14="http://schemas.microsoft.com/office/powerpoint/2010/main" val="7387194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Nova">
      <a:majorFont>
        <a:latin typeface="Arial Nova Light"/>
        <a:ea typeface=""/>
        <a:cs typeface=""/>
      </a:majorFont>
      <a:minorFont>
        <a:latin typeface="Arial Nov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60E646-30AD-4BA0-97EA-A7A07DF54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E70FC5-1855-47AB-8CE1-CB3C873A8988}">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30CB38EC-895A-4F8F-8F75-E263501ABB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SlateVTI</Template>
  <TotalTime>0</TotalTime>
  <Words>2010</Words>
  <Application>Microsoft Macintosh PowerPoint</Application>
  <PresentationFormat>Widescreen</PresentationFormat>
  <Paragraphs>143</Paragraphs>
  <Slides>15</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 Nova</vt:lpstr>
      <vt:lpstr>Arial Nova Light</vt:lpstr>
      <vt:lpstr>Calibri</vt:lpstr>
      <vt:lpstr>Cambria Math</vt:lpstr>
      <vt:lpstr>Wingdings 2</vt:lpstr>
      <vt:lpstr>SlateVTI</vt:lpstr>
      <vt:lpstr>American Numerology</vt:lpstr>
      <vt:lpstr>Numbers</vt:lpstr>
      <vt:lpstr>Individual Numbers</vt:lpstr>
      <vt:lpstr>Individual Numbers</vt:lpstr>
      <vt:lpstr>Significant Times &amp; Dates</vt:lpstr>
      <vt:lpstr>Significant Times &amp; Dates</vt:lpstr>
      <vt:lpstr>Other Expressions – “Zero”</vt:lpstr>
      <vt:lpstr>Other Expressions – “Half”</vt:lpstr>
      <vt:lpstr>Other Expressions – “One”</vt:lpstr>
      <vt:lpstr>Other Expressions – “Two/Second”</vt:lpstr>
      <vt:lpstr>Other Expressions - Three</vt:lpstr>
      <vt:lpstr>Other Expressions – 4-10</vt:lpstr>
      <vt:lpstr>Other Expressions – 11-100</vt:lpstr>
      <vt:lpstr>Other Expressions – 101+</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トーマス　ヴィクトリア</dc:creator>
  <cp:lastModifiedBy/>
  <cp:revision>1</cp:revision>
  <dcterms:created xsi:type="dcterms:W3CDTF">2020-10-09T04:55:51Z</dcterms:created>
  <dcterms:modified xsi:type="dcterms:W3CDTF">2021-04-16T05:44:32Z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