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3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84D4-E219-D048-B664-3CE00D5CC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Facts </a:t>
            </a:r>
            <a:r>
              <a:rPr lang="en-US" sz="4000" dirty="0"/>
              <a:t>versus</a:t>
            </a:r>
            <a:r>
              <a:rPr lang="en-US" dirty="0"/>
              <a:t> Opinions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69095-35A8-F148-BDC1-31CD5810D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cap="none" dirty="0"/>
              <a:t>How to separate actual evidence from assumptions</a:t>
            </a:r>
          </a:p>
        </p:txBody>
      </p:sp>
    </p:spTree>
    <p:extLst>
      <p:ext uri="{BB962C8B-B14F-4D97-AF65-F5344CB8AC3E}">
        <p14:creationId xmlns:p14="http://schemas.microsoft.com/office/powerpoint/2010/main" val="249728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D03D-49A3-154C-B29E-7FD7A39E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74" y="1012341"/>
            <a:ext cx="11401683" cy="733336"/>
          </a:xfrm>
        </p:spPr>
        <p:txBody>
          <a:bodyPr>
            <a:normAutofit/>
          </a:bodyPr>
          <a:lstStyle/>
          <a:p>
            <a:r>
              <a:rPr lang="en-US" sz="3600" b="1" dirty="0"/>
              <a:t>Fact or opinion:   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6E727-625F-F04C-A96B-D098DD8D9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833" y="2029587"/>
            <a:ext cx="10058401" cy="3803177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Facts are objective truth. They are proven. You can find evidence to confirm.</a:t>
            </a:r>
          </a:p>
          <a:p>
            <a:pPr marL="742950" lvl="1" indent="-285750"/>
            <a:r>
              <a:rPr lang="en-US" sz="2000" dirty="0"/>
              <a:t>Example 1:  Trees are made of wood.</a:t>
            </a:r>
          </a:p>
          <a:p>
            <a:pPr marL="742950" lvl="1" indent="-285750"/>
            <a:r>
              <a:rPr lang="en-US" sz="2000" dirty="0"/>
              <a:t>Example 2:  In 2016, Koike Yuriko was elected as the governor of Tokyo.</a:t>
            </a:r>
          </a:p>
          <a:p>
            <a:pPr marL="742950" lvl="1" indent="-285750"/>
            <a:endParaRPr lang="en-US" sz="2000" dirty="0"/>
          </a:p>
          <a:p>
            <a:pPr marL="285750" indent="-285750"/>
            <a:r>
              <a:rPr lang="en-US" sz="2400" dirty="0"/>
              <a:t>Opinions are subjective. They are assumptions, speculation, or conjecture.</a:t>
            </a:r>
          </a:p>
          <a:p>
            <a:pPr marL="742950" lvl="1" indent="-285750"/>
            <a:r>
              <a:rPr lang="en-US" sz="2000" dirty="0"/>
              <a:t>Example 1: Trees are beautiful. They are more beautiful than other plants.</a:t>
            </a:r>
          </a:p>
          <a:p>
            <a:pPr marL="742950" lvl="1" indent="-285750"/>
            <a:r>
              <a:rPr lang="en-US" sz="2000" dirty="0"/>
              <a:t>Example 2: Koike Yuriko is a good governor. She is a better governor than the previous governor.</a:t>
            </a:r>
          </a:p>
        </p:txBody>
      </p:sp>
    </p:spTree>
    <p:extLst>
      <p:ext uri="{BB962C8B-B14F-4D97-AF65-F5344CB8AC3E}">
        <p14:creationId xmlns:p14="http://schemas.microsoft.com/office/powerpoint/2010/main" val="297163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831E-F302-0746-9537-E66FB6D2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 or opinion?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F0CE7-0B7E-9E4E-A779-230996A1F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1" y="2015732"/>
            <a:ext cx="11291454" cy="3450613"/>
          </a:xfrm>
        </p:spPr>
        <p:txBody>
          <a:bodyPr numCol="2"/>
          <a:lstStyle/>
          <a:p>
            <a:pPr marL="0" indent="0">
              <a:buNone/>
            </a:pPr>
            <a:r>
              <a:rPr lang="en-US" b="1" dirty="0"/>
              <a:t>Are these sentences fact or opinion?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Big cities are dangerous at night.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Engineering is the best career choice.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Internet use increases every year.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Exercise is the best way to stay healthy.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I was born in New York City.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Owls are birds that hunt at night.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English is easier to learn than Korean.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Airfare is too expensive.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Healthy plants are usually green.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English uses a different writing system than Japanese.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The Earth’s ocean is larger than the land.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5F224-C91A-784E-B696-952119FE3B91}"/>
              </a:ext>
            </a:extLst>
          </p:cNvPr>
          <p:cNvSpPr txBox="1"/>
          <p:nvPr/>
        </p:nvSpPr>
        <p:spPr>
          <a:xfrm>
            <a:off x="10770160" y="488747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1C380-5E74-6A48-AE05-054DF0D2BD99}"/>
              </a:ext>
            </a:extLst>
          </p:cNvPr>
          <p:cNvSpPr txBox="1"/>
          <p:nvPr/>
        </p:nvSpPr>
        <p:spPr>
          <a:xfrm>
            <a:off x="4995512" y="400020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Opinion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F9266-D6CC-EC43-B436-695B844390DA}"/>
              </a:ext>
            </a:extLst>
          </p:cNvPr>
          <p:cNvSpPr txBox="1"/>
          <p:nvPr/>
        </p:nvSpPr>
        <p:spPr>
          <a:xfrm>
            <a:off x="4416392" y="2534056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Opinion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AA878-F1F9-7649-B6DD-E90859EFD006}"/>
              </a:ext>
            </a:extLst>
          </p:cNvPr>
          <p:cNvSpPr txBox="1"/>
          <p:nvPr/>
        </p:nvSpPr>
        <p:spPr>
          <a:xfrm>
            <a:off x="10469078" y="2534056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Opinion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A64D71-DB70-9349-AB1D-23B201ECB632}"/>
              </a:ext>
            </a:extLst>
          </p:cNvPr>
          <p:cNvSpPr txBox="1"/>
          <p:nvPr/>
        </p:nvSpPr>
        <p:spPr>
          <a:xfrm>
            <a:off x="4807819" y="3065366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Opinion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1FFA3-8E41-774C-967D-E792F2406A70}"/>
              </a:ext>
            </a:extLst>
          </p:cNvPr>
          <p:cNvSpPr txBox="1"/>
          <p:nvPr/>
        </p:nvSpPr>
        <p:spPr>
          <a:xfrm>
            <a:off x="9186147" y="3060976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Opinion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A492A-32A6-604B-8A3E-5798ACD0E65C}"/>
              </a:ext>
            </a:extLst>
          </p:cNvPr>
          <p:cNvSpPr txBox="1"/>
          <p:nvPr/>
        </p:nvSpPr>
        <p:spPr>
          <a:xfrm>
            <a:off x="9852354" y="355139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C2AA0-9B62-4548-82A5-57888D6847EB}"/>
              </a:ext>
            </a:extLst>
          </p:cNvPr>
          <p:cNvSpPr txBox="1"/>
          <p:nvPr/>
        </p:nvSpPr>
        <p:spPr>
          <a:xfrm>
            <a:off x="7603500" y="43783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7C2D18-8A01-194C-A777-1E790D392922}"/>
              </a:ext>
            </a:extLst>
          </p:cNvPr>
          <p:cNvSpPr txBox="1"/>
          <p:nvPr/>
        </p:nvSpPr>
        <p:spPr>
          <a:xfrm>
            <a:off x="4603869" y="504944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8BA1D2-56F3-8844-8FA8-4A8361B44764}"/>
              </a:ext>
            </a:extLst>
          </p:cNvPr>
          <p:cNvSpPr txBox="1"/>
          <p:nvPr/>
        </p:nvSpPr>
        <p:spPr>
          <a:xfrm>
            <a:off x="4055444" y="45181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4E5F7E-A01A-4F4C-882F-3CBF01BED7DD}"/>
              </a:ext>
            </a:extLst>
          </p:cNvPr>
          <p:cNvSpPr txBox="1"/>
          <p:nvPr/>
        </p:nvSpPr>
        <p:spPr>
          <a:xfrm>
            <a:off x="4523125" y="355637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Fact</a:t>
            </a:r>
          </a:p>
        </p:txBody>
      </p:sp>
    </p:spTree>
    <p:extLst>
      <p:ext uri="{BB962C8B-B14F-4D97-AF65-F5344CB8AC3E}">
        <p14:creationId xmlns:p14="http://schemas.microsoft.com/office/powerpoint/2010/main" val="16835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D0EE-3594-DB4F-9247-FB72C2E3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785" y="804519"/>
            <a:ext cx="9846643" cy="1049235"/>
          </a:xfrm>
        </p:spPr>
        <p:txBody>
          <a:bodyPr/>
          <a:lstStyle/>
          <a:p>
            <a:r>
              <a:rPr lang="en-US" dirty="0"/>
              <a:t>Keywords for opinions: Common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7F4F-E7B6-D346-B020-08DB46073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6" y="1930754"/>
            <a:ext cx="11443855" cy="4200682"/>
          </a:xfrm>
        </p:spPr>
        <p:txBody>
          <a:bodyPr>
            <a:normAutofit/>
          </a:bodyPr>
          <a:lstStyle/>
          <a:p>
            <a:pPr lvl="1"/>
            <a:r>
              <a:rPr lang="en-US" sz="2000" b="1" dirty="0"/>
              <a:t>Beauty: </a:t>
            </a:r>
            <a:r>
              <a:rPr lang="en-US" sz="2000" dirty="0"/>
              <a:t>“Beauty is in the eye of the beholder.” Any description of attractiveness is subjective.</a:t>
            </a:r>
          </a:p>
          <a:p>
            <a:pPr lvl="1"/>
            <a:r>
              <a:rPr lang="en-US" sz="2000" b="1" dirty="0"/>
              <a:t>Goodness: </a:t>
            </a:r>
            <a:r>
              <a:rPr lang="en-US" sz="2000" dirty="0"/>
              <a:t>”For better or worse.” Descriptions of good and bad are based on opinions.  For instance, are people good or bad? Why?</a:t>
            </a:r>
          </a:p>
          <a:p>
            <a:pPr lvl="1"/>
            <a:r>
              <a:rPr lang="en-US" sz="2000" b="1" dirty="0"/>
              <a:t>Emotions: </a:t>
            </a:r>
            <a:r>
              <a:rPr lang="en-US" sz="2000" dirty="0"/>
              <a:t>“Shed a tear for me.” Emotions are not the same for each person. The same idea can make one person laugh, another person angry, and a third person sad.</a:t>
            </a:r>
          </a:p>
          <a:p>
            <a:pPr lvl="1"/>
            <a:r>
              <a:rPr lang="en-US" sz="2000" b="1" dirty="0"/>
              <a:t>Difficulty: </a:t>
            </a:r>
            <a:r>
              <a:rPr lang="en-US" sz="2000" dirty="0"/>
              <a:t>“Living on Easy Street.” Difficulty is relative. It is easier for me to speak English than Japanese. Can you say the same?</a:t>
            </a:r>
            <a:endParaRPr lang="en-US" sz="2000" b="1" dirty="0"/>
          </a:p>
          <a:p>
            <a:pPr lvl="1"/>
            <a:r>
              <a:rPr lang="en-US" sz="2000" b="1" dirty="0"/>
              <a:t>Qualifying Quantities: </a:t>
            </a:r>
            <a:r>
              <a:rPr lang="en-US" sz="2000" dirty="0"/>
              <a:t>“Quality over quantity.” Expressions like </a:t>
            </a:r>
            <a:r>
              <a:rPr lang="en-US" sz="2000" i="1" dirty="0"/>
              <a:t>too, too much</a:t>
            </a:r>
            <a:r>
              <a:rPr lang="en-US" sz="2000" dirty="0"/>
              <a:t>, </a:t>
            </a:r>
            <a:r>
              <a:rPr lang="en-US" sz="2000" i="1" dirty="0"/>
              <a:t>enough</a:t>
            </a:r>
            <a:r>
              <a:rPr lang="en-US" sz="2000" dirty="0"/>
              <a:t>, </a:t>
            </a:r>
            <a:r>
              <a:rPr lang="en-US" sz="2000" i="1" dirty="0"/>
              <a:t>not enough</a:t>
            </a:r>
            <a:r>
              <a:rPr lang="en-US" sz="2000" dirty="0"/>
              <a:t>, and others are centered on the idea of a perfect quantity, but sometimes the important factor is quality. How much ice cream, makeup, screen time, or government control is too much?</a:t>
            </a:r>
          </a:p>
        </p:txBody>
      </p:sp>
    </p:spTree>
    <p:extLst>
      <p:ext uri="{BB962C8B-B14F-4D97-AF65-F5344CB8AC3E}">
        <p14:creationId xmlns:p14="http://schemas.microsoft.com/office/powerpoint/2010/main" val="195707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0EF77632-1A0C-4B9F-829B-226E68A7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3DCFC27-6BCE-42B6-8372-070EA07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D4A9F-A683-844E-A6A1-89F69A71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48299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000" b="1" dirty="0"/>
              <a:t>Practice: </a:t>
            </a:r>
            <a:r>
              <a:rPr lang="en-US" sz="2000" b="1" cap="none" dirty="0"/>
              <a:t>State facts and opinions about Toyama Park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2D1DE-C4D1-C545-8DD4-A7CB899F9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79" r="2" b="8084"/>
          <a:stretch/>
        </p:blipFill>
        <p:spPr>
          <a:xfrm>
            <a:off x="813917" y="995466"/>
            <a:ext cx="5199658" cy="3422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C5CDF-DE7F-264C-A084-9928FE2C4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28" r="9203" b="1"/>
          <a:stretch/>
        </p:blipFill>
        <p:spPr>
          <a:xfrm>
            <a:off x="6171060" y="995481"/>
            <a:ext cx="5199689" cy="3422054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6A4B1E0-284C-4A01-8141-A24D2B8E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4" name="Picture 93">
            <a:extLst>
              <a:ext uri="{FF2B5EF4-FFF2-40B4-BE49-F238E27FC236}">
                <a16:creationId xmlns:a16="http://schemas.microsoft.com/office/drawing/2014/main" id="{F82046CE-87C5-4670-A404-6AB453F5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224BAD7-5931-4CA6-BB58-0CBCFCFA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77697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70</TotalTime>
  <Words>397</Words>
  <Application>Microsoft Macintosh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Gallery</vt:lpstr>
      <vt:lpstr>Facts versus Opinions</vt:lpstr>
      <vt:lpstr>Fact or opinion:   what’s the difference?</vt:lpstr>
      <vt:lpstr>Fact or opinion?</vt:lpstr>
      <vt:lpstr>Keywords for opinions: Common Categories</vt:lpstr>
      <vt:lpstr>Practice: State facts and opinions about Toyama Park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Facts versus Opinions</dc:title>
  <dc:creator>トーマス　ヴィクトリア</dc:creator>
  <cp:lastModifiedBy>トーマス　ヴィクトリア</cp:lastModifiedBy>
  <cp:revision>9</cp:revision>
  <dcterms:created xsi:type="dcterms:W3CDTF">2020-09-11T04:59:01Z</dcterms:created>
  <dcterms:modified xsi:type="dcterms:W3CDTF">2021-09-15T06:58:31Z</dcterms:modified>
</cp:coreProperties>
</file>