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43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rammar.collinsdictionary.com/easy-learning/the-to-infinitiv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1F2C-7C65-524F-B5E3-B97E7C6E2F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Gerunds and Infinitives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23185-168E-344C-9A60-7B137F46DD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When to use each one</a:t>
            </a:r>
          </a:p>
        </p:txBody>
      </p:sp>
    </p:spTree>
    <p:extLst>
      <p:ext uri="{BB962C8B-B14F-4D97-AF65-F5344CB8AC3E}">
        <p14:creationId xmlns:p14="http://schemas.microsoft.com/office/powerpoint/2010/main" val="355121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21E7-E727-3843-B4DD-B67CC84E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Gerund – “-</a:t>
            </a:r>
            <a:r>
              <a:rPr lang="en-US" dirty="0" err="1"/>
              <a:t>ing</a:t>
            </a:r>
            <a:r>
              <a:rPr lang="en-US" dirty="0"/>
              <a:t>” verb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0CDCC-2408-3A48-B7B3-FE8468667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8" y="2441749"/>
            <a:ext cx="10329706" cy="3116089"/>
          </a:xfrm>
        </p:spPr>
        <p:txBody>
          <a:bodyPr numCol="2">
            <a:normAutofit/>
          </a:bodyPr>
          <a:lstStyle/>
          <a:p>
            <a:r>
              <a:rPr lang="en-US" dirty="0"/>
              <a:t>After </a:t>
            </a:r>
            <a:r>
              <a:rPr lang="en-US" dirty="0">
                <a:solidFill>
                  <a:srgbClr val="C00000"/>
                </a:solidFill>
              </a:rPr>
              <a:t>prepositions</a:t>
            </a:r>
          </a:p>
          <a:p>
            <a:pPr lvl="1"/>
            <a:r>
              <a:rPr lang="en-US" dirty="0"/>
              <a:t>They count </a:t>
            </a:r>
            <a:r>
              <a:rPr lang="en-US" dirty="0">
                <a:solidFill>
                  <a:srgbClr val="C00000"/>
                </a:solidFill>
              </a:rPr>
              <a:t>on</a:t>
            </a:r>
            <a:r>
              <a:rPr lang="en-US" dirty="0"/>
              <a:t> </a:t>
            </a:r>
            <a:r>
              <a:rPr lang="en-US" u="sng" dirty="0"/>
              <a:t>earning</a:t>
            </a:r>
            <a:r>
              <a:rPr lang="en-US" dirty="0"/>
              <a:t> money at their jobs</a:t>
            </a:r>
          </a:p>
          <a:p>
            <a:pPr lvl="1"/>
            <a:r>
              <a:rPr lang="en-US" dirty="0"/>
              <a:t>She blamed him </a:t>
            </a:r>
            <a:r>
              <a:rPr lang="en-US" dirty="0">
                <a:solidFill>
                  <a:srgbClr val="C00000"/>
                </a:solidFill>
              </a:rPr>
              <a:t>for</a:t>
            </a:r>
            <a:r>
              <a:rPr lang="en-US" dirty="0"/>
              <a:t> </a:t>
            </a:r>
            <a:r>
              <a:rPr lang="en-US" u="sng" dirty="0"/>
              <a:t>breaking</a:t>
            </a:r>
            <a:r>
              <a:rPr lang="en-US" dirty="0"/>
              <a:t> her heart.</a:t>
            </a:r>
          </a:p>
          <a:p>
            <a:r>
              <a:rPr lang="en-US" dirty="0"/>
              <a:t>As a subject </a:t>
            </a:r>
          </a:p>
          <a:p>
            <a:pPr lvl="1"/>
            <a:r>
              <a:rPr lang="en-US" u="sng" dirty="0"/>
              <a:t>Swimming</a:t>
            </a:r>
            <a:r>
              <a:rPr lang="en-US" dirty="0"/>
              <a:t> is fun! </a:t>
            </a:r>
          </a:p>
          <a:p>
            <a:pPr lvl="1"/>
            <a:r>
              <a:rPr lang="en-US" u="sng" dirty="0"/>
              <a:t>Living in California</a:t>
            </a:r>
            <a:r>
              <a:rPr lang="en-US" dirty="0"/>
              <a:t> will be expensive.	</a:t>
            </a:r>
          </a:p>
          <a:p>
            <a:r>
              <a:rPr lang="en-US" dirty="0"/>
              <a:t>After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specific verbs*</a:t>
            </a:r>
          </a:p>
          <a:p>
            <a:pPr lvl="1"/>
            <a:r>
              <a:rPr lang="en-US" dirty="0"/>
              <a:t>I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enjoy</a:t>
            </a:r>
            <a:r>
              <a:rPr lang="en-US" dirty="0"/>
              <a:t> </a:t>
            </a:r>
            <a:r>
              <a:rPr lang="en-US" u="sng" dirty="0"/>
              <a:t>learning</a:t>
            </a:r>
            <a:r>
              <a:rPr lang="en-US" dirty="0"/>
              <a:t> new languages. </a:t>
            </a:r>
          </a:p>
          <a:p>
            <a:pPr lvl="1"/>
            <a:r>
              <a:rPr lang="en-US" dirty="0"/>
              <a:t>I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miss</a:t>
            </a:r>
            <a:r>
              <a:rPr lang="en-US" dirty="0"/>
              <a:t> </a:t>
            </a:r>
            <a:r>
              <a:rPr lang="en-US" u="sng" dirty="0"/>
              <a:t>studying</a:t>
            </a:r>
            <a:r>
              <a:rPr lang="en-US" dirty="0"/>
              <a:t> French.</a:t>
            </a:r>
          </a:p>
          <a:p>
            <a:pPr lvl="1"/>
            <a:r>
              <a:rPr lang="en-US" dirty="0"/>
              <a:t>I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avoid </a:t>
            </a:r>
            <a:r>
              <a:rPr lang="en-US" u="sng" dirty="0"/>
              <a:t>making</a:t>
            </a:r>
            <a:r>
              <a:rPr lang="en-US" dirty="0"/>
              <a:t> mistakes.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/>
              <a:t>I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finish </a:t>
            </a:r>
            <a:r>
              <a:rPr lang="en-US" u="sng" dirty="0"/>
              <a:t>eating</a:t>
            </a:r>
            <a:r>
              <a:rPr lang="en-US" dirty="0"/>
              <a:t> dinner at 7:00.</a:t>
            </a:r>
          </a:p>
        </p:txBody>
      </p:sp>
    </p:spTree>
    <p:extLst>
      <p:ext uri="{BB962C8B-B14F-4D97-AF65-F5344CB8AC3E}">
        <p14:creationId xmlns:p14="http://schemas.microsoft.com/office/powerpoint/2010/main" val="321828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3680-C64A-0941-905D-852612E5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Infinitive – “to” verb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379E9-4F60-134D-B93F-47FBD72E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778" y="2434441"/>
            <a:ext cx="10580914" cy="3800103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After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another verb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 (would)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like</a:t>
            </a:r>
            <a:r>
              <a:rPr lang="en-US" sz="1800" dirty="0"/>
              <a:t> </a:t>
            </a:r>
            <a:r>
              <a:rPr lang="en-US" sz="1800" u="sng" dirty="0"/>
              <a:t>to swim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want</a:t>
            </a:r>
            <a:r>
              <a:rPr lang="en-US" sz="1800" dirty="0"/>
              <a:t> </a:t>
            </a:r>
            <a:r>
              <a:rPr lang="en-US" sz="1800" u="sng" dirty="0"/>
              <a:t>to visit</a:t>
            </a:r>
            <a:r>
              <a:rPr lang="en-US" sz="1800" dirty="0"/>
              <a:t> Paris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She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decided</a:t>
            </a:r>
            <a:r>
              <a:rPr lang="en-US" sz="1800" dirty="0"/>
              <a:t> </a:t>
            </a:r>
            <a:r>
              <a:rPr lang="en-US" sz="1800" u="sng" dirty="0"/>
              <a:t>to get</a:t>
            </a:r>
            <a:r>
              <a:rPr lang="en-US" sz="1800" dirty="0"/>
              <a:t> a job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After a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comparison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1800" dirty="0"/>
              <a:t>She is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too young </a:t>
            </a:r>
            <a:r>
              <a:rPr lang="en-US" sz="1800" u="sng" dirty="0"/>
              <a:t>to learn</a:t>
            </a:r>
            <a:r>
              <a:rPr lang="en-US" sz="1800" dirty="0"/>
              <a:t> about war.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He is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not tall enough </a:t>
            </a:r>
            <a:r>
              <a:rPr lang="en-US" sz="1800" u="sng" dirty="0"/>
              <a:t>to reach</a:t>
            </a:r>
            <a:r>
              <a:rPr lang="en-US" sz="1800" dirty="0"/>
              <a:t> the shelf.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After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emotion</a:t>
            </a:r>
            <a:r>
              <a:rPr lang="en-US" sz="2000" dirty="0"/>
              <a:t> or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opinion</a:t>
            </a:r>
            <a:r>
              <a:rPr lang="en-US" sz="2000" dirty="0"/>
              <a:t> adjectives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He was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excited</a:t>
            </a:r>
            <a:r>
              <a:rPr lang="en-US" sz="1800" dirty="0"/>
              <a:t> </a:t>
            </a:r>
            <a:r>
              <a:rPr lang="en-US" sz="1800" u="sng" dirty="0"/>
              <a:t>to meet</a:t>
            </a:r>
            <a:r>
              <a:rPr lang="en-US" sz="1800" dirty="0"/>
              <a:t> her.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It is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rude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u="sng" dirty="0">
                <a:solidFill>
                  <a:schemeClr val="tx1"/>
                </a:solidFill>
              </a:rPr>
              <a:t>to call</a:t>
            </a:r>
            <a:r>
              <a:rPr lang="en-US" sz="1800" dirty="0">
                <a:solidFill>
                  <a:schemeClr val="tx1"/>
                </a:solidFill>
              </a:rPr>
              <a:t> people at midnight.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After a </a:t>
            </a:r>
            <a:r>
              <a:rPr lang="en-US" sz="2000" dirty="0">
                <a:solidFill>
                  <a:srgbClr val="7030A0"/>
                </a:solidFill>
              </a:rPr>
              <a:t>WH- word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 don’t know </a:t>
            </a:r>
            <a:r>
              <a:rPr lang="en-US" sz="1800" dirty="0">
                <a:solidFill>
                  <a:srgbClr val="7030A0"/>
                </a:solidFill>
              </a:rPr>
              <a:t>how</a:t>
            </a:r>
            <a:r>
              <a:rPr lang="en-US" sz="1800" dirty="0"/>
              <a:t> </a:t>
            </a:r>
            <a:r>
              <a:rPr lang="en-US" sz="1800" u="sng" dirty="0"/>
              <a:t>to do</a:t>
            </a:r>
            <a:r>
              <a:rPr lang="en-US" sz="1800" dirty="0"/>
              <a:t> it.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 can’t decide </a:t>
            </a:r>
            <a:r>
              <a:rPr lang="en-US" sz="1800" dirty="0">
                <a:solidFill>
                  <a:srgbClr val="7030A0"/>
                </a:solidFill>
              </a:rPr>
              <a:t>where</a:t>
            </a:r>
            <a:r>
              <a:rPr lang="en-US" sz="1800" dirty="0"/>
              <a:t> </a:t>
            </a:r>
            <a:r>
              <a:rPr lang="en-US" sz="1800" u="sng" dirty="0"/>
              <a:t>to start</a:t>
            </a:r>
            <a:r>
              <a:rPr lang="en-US" sz="1800" dirty="0"/>
              <a:t>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After a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judgment noun phrase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It was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a mistake </a:t>
            </a:r>
            <a:r>
              <a:rPr lang="en-US" sz="1800" u="sng" dirty="0"/>
              <a:t>to come</a:t>
            </a:r>
            <a:r>
              <a:rPr lang="en-US" sz="1800" dirty="0"/>
              <a:t> here.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It was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a good idea </a:t>
            </a:r>
            <a:r>
              <a:rPr lang="en-US" sz="1800" u="sng" dirty="0"/>
              <a:t>to buy</a:t>
            </a:r>
            <a:r>
              <a:rPr lang="en-US" sz="1800" dirty="0"/>
              <a:t> extra food.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After a (pro)noun, to show purpose or necessity* </a:t>
            </a:r>
          </a:p>
          <a:p>
            <a:pPr lvl="1">
              <a:spcBef>
                <a:spcPts val="0"/>
              </a:spcBef>
            </a:pPr>
            <a:r>
              <a:rPr lang="en-US" sz="1600" b="1" dirty="0"/>
              <a:t>purpose</a:t>
            </a:r>
            <a:r>
              <a:rPr lang="en-US" sz="1600" dirty="0"/>
              <a:t>: I brought </a:t>
            </a:r>
            <a:r>
              <a:rPr lang="en-US" sz="1600" i="1" dirty="0"/>
              <a:t>it</a:t>
            </a:r>
            <a:r>
              <a:rPr lang="en-US" sz="1600" dirty="0"/>
              <a:t> </a:t>
            </a:r>
            <a:r>
              <a:rPr lang="en-US" sz="1600" b="1" dirty="0"/>
              <a:t>to read</a:t>
            </a:r>
            <a:r>
              <a:rPr lang="en-US" sz="1600" dirty="0"/>
              <a:t> on the train = so that I could read it.</a:t>
            </a:r>
          </a:p>
          <a:p>
            <a:pPr lvl="1">
              <a:spcBef>
                <a:spcPts val="0"/>
              </a:spcBef>
            </a:pPr>
            <a:r>
              <a:rPr lang="en-US" sz="1600" b="1" dirty="0"/>
              <a:t>necessity</a:t>
            </a:r>
            <a:r>
              <a:rPr lang="en-US" sz="1600" dirty="0"/>
              <a:t>: There is </a:t>
            </a:r>
            <a:r>
              <a:rPr lang="en-US" sz="1600" i="1" dirty="0"/>
              <a:t>work</a:t>
            </a:r>
            <a:r>
              <a:rPr lang="en-US" sz="1600" dirty="0"/>
              <a:t> </a:t>
            </a:r>
            <a:r>
              <a:rPr lang="en-US" sz="1600" b="1" dirty="0"/>
              <a:t>to do</a:t>
            </a:r>
            <a:r>
              <a:rPr lang="en-US" sz="1600" dirty="0"/>
              <a:t>! = work that must be done.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646B5-36BB-584E-952B-CDA399B7E6A0}"/>
              </a:ext>
            </a:extLst>
          </p:cNvPr>
          <p:cNvSpPr txBox="1"/>
          <p:nvPr/>
        </p:nvSpPr>
        <p:spPr>
          <a:xfrm>
            <a:off x="1022271" y="6430486"/>
            <a:ext cx="1038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*Source of examples &amp; more information: </a:t>
            </a:r>
            <a:r>
              <a:rPr lang="en-US" dirty="0">
                <a:hlinkClick r:id="rId2"/>
              </a:rPr>
              <a:t>https://grammar.collinsdictionary.com/easy-learning/the-to-infinitive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0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C58CE-CDAB-A249-80C0-C111D5A8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Bare Infinitive - basic verb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20505-BF2A-8948-B2B5-85F81FA9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JP" dirty="0"/>
              <a:t>After </a:t>
            </a:r>
            <a:r>
              <a:rPr lang="en-JP" dirty="0">
                <a:solidFill>
                  <a:schemeClr val="accent3">
                    <a:lumMod val="75000"/>
                  </a:schemeClr>
                </a:solidFill>
              </a:rPr>
              <a:t>modal verbs</a:t>
            </a:r>
          </a:p>
          <a:p>
            <a:pPr lvl="1"/>
            <a:r>
              <a:rPr lang="en-JP" dirty="0"/>
              <a:t>You </a:t>
            </a:r>
            <a:r>
              <a:rPr lang="en-JP" dirty="0">
                <a:solidFill>
                  <a:schemeClr val="accent3">
                    <a:lumMod val="75000"/>
                  </a:schemeClr>
                </a:solidFill>
              </a:rPr>
              <a:t>must</a:t>
            </a:r>
            <a:r>
              <a:rPr lang="en-JP" dirty="0"/>
              <a:t> </a:t>
            </a:r>
            <a:r>
              <a:rPr lang="en-JP" u="sng" dirty="0"/>
              <a:t>go</a:t>
            </a:r>
            <a:r>
              <a:rPr lang="en-JP" dirty="0"/>
              <a:t> home</a:t>
            </a:r>
          </a:p>
          <a:p>
            <a:pPr lvl="1"/>
            <a:r>
              <a:rPr lang="en-JP" dirty="0"/>
              <a:t>They </a:t>
            </a:r>
            <a:r>
              <a:rPr lang="en-JP" dirty="0">
                <a:solidFill>
                  <a:schemeClr val="accent3">
                    <a:lumMod val="75000"/>
                  </a:schemeClr>
                </a:solidFill>
              </a:rPr>
              <a:t>can</a:t>
            </a:r>
            <a:r>
              <a:rPr lang="en-JP" dirty="0"/>
              <a:t> </a:t>
            </a:r>
            <a:r>
              <a:rPr lang="en-JP" u="sng" dirty="0"/>
              <a:t>stay</a:t>
            </a:r>
            <a:r>
              <a:rPr lang="en-JP" dirty="0"/>
              <a:t> here</a:t>
            </a:r>
          </a:p>
          <a:p>
            <a:pPr lvl="1"/>
            <a:r>
              <a:rPr lang="en-JP" dirty="0"/>
              <a:t>I </a:t>
            </a:r>
            <a:r>
              <a:rPr lang="en-JP" dirty="0">
                <a:solidFill>
                  <a:schemeClr val="accent3">
                    <a:lumMod val="75000"/>
                  </a:schemeClr>
                </a:solidFill>
              </a:rPr>
              <a:t>will</a:t>
            </a:r>
            <a:r>
              <a:rPr lang="en-JP" dirty="0"/>
              <a:t> </a:t>
            </a:r>
            <a:r>
              <a:rPr lang="en-JP" u="sng" dirty="0"/>
              <a:t>eat</a:t>
            </a:r>
            <a:r>
              <a:rPr lang="en-JP" dirty="0"/>
              <a:t> lunch</a:t>
            </a:r>
          </a:p>
          <a:p>
            <a:r>
              <a:rPr lang="en-US" dirty="0"/>
              <a:t>After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had better, would rather, would sooner</a:t>
            </a:r>
          </a:p>
          <a:p>
            <a:pPr lvl="1"/>
            <a:r>
              <a:rPr lang="en-US" dirty="0"/>
              <a:t>You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had better </a:t>
            </a:r>
            <a:r>
              <a:rPr lang="en-US" u="sng" dirty="0"/>
              <a:t>ask</a:t>
            </a:r>
            <a:r>
              <a:rPr lang="en-US" dirty="0"/>
              <a:t> his permission.</a:t>
            </a:r>
          </a:p>
          <a:p>
            <a:pPr lvl="1"/>
            <a:r>
              <a:rPr lang="en-US" dirty="0"/>
              <a:t>I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would sooner </a:t>
            </a:r>
            <a:r>
              <a:rPr lang="en-US" u="sng" dirty="0"/>
              <a:t>die</a:t>
            </a:r>
            <a:r>
              <a:rPr lang="en-US" b="1" dirty="0"/>
              <a:t> </a:t>
            </a:r>
            <a:r>
              <a:rPr lang="en-US" dirty="0"/>
              <a:t>than surrender. </a:t>
            </a:r>
          </a:p>
          <a:p>
            <a:pPr lvl="1"/>
            <a:r>
              <a:rPr lang="en-US" dirty="0"/>
              <a:t>He 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would rather </a:t>
            </a:r>
            <a:r>
              <a:rPr lang="en-US" u="sng" dirty="0"/>
              <a:t>play</a:t>
            </a:r>
            <a:r>
              <a:rPr lang="en-US" dirty="0"/>
              <a:t> than work.</a:t>
            </a:r>
          </a:p>
          <a:p>
            <a:r>
              <a:rPr lang="en-US" dirty="0"/>
              <a:t>After certain verbs like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bid, let, make, see, hear, watch,</a:t>
            </a:r>
            <a:r>
              <a:rPr lang="en-US" b="1" dirty="0"/>
              <a:t> </a:t>
            </a:r>
            <a:r>
              <a:rPr lang="en-US" dirty="0"/>
              <a:t>etc.</a:t>
            </a:r>
          </a:p>
          <a:p>
            <a:pPr lvl="1"/>
            <a:r>
              <a:rPr lang="en-US" dirty="0"/>
              <a:t>I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bade</a:t>
            </a:r>
            <a:r>
              <a:rPr lang="en-US" dirty="0"/>
              <a:t> him </a:t>
            </a:r>
            <a:r>
              <a:rPr lang="en-US" u="sng" dirty="0"/>
              <a:t>go</a:t>
            </a:r>
            <a:r>
              <a:rPr lang="en-US" dirty="0"/>
              <a:t>. 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Let</a:t>
            </a:r>
            <a:r>
              <a:rPr lang="en-US" dirty="0"/>
              <a:t> him </a:t>
            </a:r>
            <a:r>
              <a:rPr lang="en-US" u="sng" dirty="0"/>
              <a:t>sit</a:t>
            </a:r>
            <a:r>
              <a:rPr lang="en-US" dirty="0"/>
              <a:t> there. </a:t>
            </a:r>
          </a:p>
          <a:p>
            <a:pPr lvl="1"/>
            <a:r>
              <a:rPr lang="en-US" dirty="0"/>
              <a:t>She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made</a:t>
            </a:r>
            <a:r>
              <a:rPr lang="en-US" dirty="0"/>
              <a:t> me </a:t>
            </a:r>
            <a:r>
              <a:rPr lang="en-US" u="sng" dirty="0"/>
              <a:t>cry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heard</a:t>
            </a:r>
            <a:r>
              <a:rPr lang="en-US" dirty="0"/>
              <a:t> him </a:t>
            </a:r>
            <a:r>
              <a:rPr lang="en-US" u="sng" dirty="0"/>
              <a:t>sing</a:t>
            </a:r>
            <a:r>
              <a:rPr lang="en-US" dirty="0"/>
              <a:t> a lovely song. </a:t>
            </a:r>
          </a:p>
          <a:p>
            <a:pPr lvl="1"/>
            <a:r>
              <a:rPr lang="en-US" dirty="0"/>
              <a:t>They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watched</a:t>
            </a:r>
            <a:r>
              <a:rPr lang="en-US" dirty="0"/>
              <a:t> us </a:t>
            </a:r>
            <a:r>
              <a:rPr lang="en-US" u="sng" dirty="0"/>
              <a:t>make</a:t>
            </a:r>
            <a:r>
              <a:rPr lang="en-US" dirty="0"/>
              <a:t> the mistake.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5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0544-F327-2841-B626-702277B4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Why Not Both?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FA452-142B-8E4C-AF05-791C39791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*Certain verbs </a:t>
            </a:r>
            <a:r>
              <a:rPr lang="en-US" dirty="0">
                <a:solidFill>
                  <a:schemeClr val="tx1"/>
                </a:solidFill>
              </a:rPr>
              <a:t>can use the gerund or the infinitive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These process-time verbs: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Begin, Start, Continue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These emotion/opinion verbs: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Like, Love, Hate, Can’t stand, Prefer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These sense verbs: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See, Hear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, Smell, Feel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“It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started </a:t>
            </a:r>
            <a:r>
              <a:rPr lang="en-US" u="sng" dirty="0">
                <a:solidFill>
                  <a:schemeClr val="tx1"/>
                </a:solidFill>
              </a:rPr>
              <a:t>to rain</a:t>
            </a:r>
            <a:r>
              <a:rPr lang="en-US" dirty="0">
                <a:solidFill>
                  <a:schemeClr val="tx1"/>
                </a:solidFill>
              </a:rPr>
              <a:t>” </a:t>
            </a:r>
            <a:r>
              <a:rPr lang="en-US" b="1" dirty="0">
                <a:solidFill>
                  <a:schemeClr val="tx1"/>
                </a:solidFill>
              </a:rPr>
              <a:t>OR “</a:t>
            </a:r>
            <a:r>
              <a:rPr lang="en-US" dirty="0">
                <a:solidFill>
                  <a:schemeClr val="tx1"/>
                </a:solidFill>
              </a:rPr>
              <a:t>It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started </a:t>
            </a:r>
            <a:r>
              <a:rPr lang="en-US" u="sng" dirty="0">
                <a:solidFill>
                  <a:schemeClr val="tx1"/>
                </a:solidFill>
              </a:rPr>
              <a:t>raining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“I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prefer </a:t>
            </a:r>
            <a:r>
              <a:rPr lang="en-US" u="sng" dirty="0">
                <a:solidFill>
                  <a:schemeClr val="tx1"/>
                </a:solidFill>
              </a:rPr>
              <a:t>standing</a:t>
            </a:r>
            <a:r>
              <a:rPr lang="en-US" dirty="0">
                <a:solidFill>
                  <a:schemeClr val="tx1"/>
                </a:solidFill>
              </a:rPr>
              <a:t>” </a:t>
            </a:r>
            <a:r>
              <a:rPr lang="en-US" b="1" dirty="0">
                <a:solidFill>
                  <a:schemeClr val="tx1"/>
                </a:solidFill>
              </a:rPr>
              <a:t>OR</a:t>
            </a:r>
            <a:r>
              <a:rPr lang="en-US" dirty="0">
                <a:solidFill>
                  <a:schemeClr val="tx1"/>
                </a:solidFill>
              </a:rPr>
              <a:t> “I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prefer </a:t>
            </a:r>
            <a:r>
              <a:rPr lang="en-US" u="sng" dirty="0">
                <a:solidFill>
                  <a:schemeClr val="tx1"/>
                </a:solidFill>
              </a:rPr>
              <a:t>to stand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764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317</TotalTime>
  <Words>423</Words>
  <Application>Microsoft Macintosh PowerPoint</Application>
  <PresentationFormat>Widescreen</PresentationFormat>
  <Paragraphs>58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Gerunds and Infinitives</vt:lpstr>
      <vt:lpstr>Gerund – “-ing” verb</vt:lpstr>
      <vt:lpstr>Infinitive – “to” verb</vt:lpstr>
      <vt:lpstr>Bare Infinitive - basic verb</vt:lpstr>
      <vt:lpstr>Why Not Both?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Gerunds and Infinitives</dc:title>
  <dc:creator>トーマス　ヴィクトリア</dc:creator>
  <cp:lastModifiedBy>トーマス　ヴィクトリア</cp:lastModifiedBy>
  <cp:revision>7</cp:revision>
  <dcterms:created xsi:type="dcterms:W3CDTF">2020-07-08T00:36:43Z</dcterms:created>
  <dcterms:modified xsi:type="dcterms:W3CDTF">2021-09-03T04:12:22Z</dcterms:modified>
</cp:coreProperties>
</file>